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261" r:id="rId2"/>
    <p:sldId id="269" r:id="rId3"/>
    <p:sldId id="258" r:id="rId4"/>
    <p:sldId id="284" r:id="rId5"/>
    <p:sldId id="278" r:id="rId6"/>
    <p:sldId id="279" r:id="rId7"/>
    <p:sldId id="290" r:id="rId8"/>
    <p:sldId id="262" r:id="rId9"/>
    <p:sldId id="270" r:id="rId10"/>
    <p:sldId id="292" r:id="rId11"/>
    <p:sldId id="274" r:id="rId12"/>
    <p:sldId id="275" r:id="rId13"/>
    <p:sldId id="271" r:id="rId14"/>
    <p:sldId id="291" r:id="rId15"/>
    <p:sldId id="293" r:id="rId16"/>
    <p:sldId id="276" r:id="rId17"/>
    <p:sldId id="289" r:id="rId18"/>
    <p:sldId id="283" r:id="rId19"/>
    <p:sldId id="294" r:id="rId20"/>
    <p:sldId id="287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565"/>
    <a:srgbClr val="E8F4F8"/>
    <a:srgbClr val="D91919"/>
    <a:srgbClr val="E20000"/>
    <a:srgbClr val="0D8974"/>
    <a:srgbClr val="393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5" autoAdjust="0"/>
    <p:restoredTop sz="94702" autoAdjust="0"/>
  </p:normalViewPr>
  <p:slideViewPr>
    <p:cSldViewPr>
      <p:cViewPr varScale="1">
        <p:scale>
          <a:sx n="76" d="100"/>
          <a:sy n="76" d="100"/>
        </p:scale>
        <p:origin x="-90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melnikov\Desktop\&#1088;&#1072;&#1089;&#1095;&#1077;&#1090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melnikov\Desktop\&#1088;&#1072;&#1089;&#1095;&#1077;&#1090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melnikov\Desktop\&#1088;&#1072;&#1089;&#1095;&#1077;&#1090;&#1099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melnikov\Desktop\&#1088;&#1072;&#1089;&#1095;&#1077;&#1090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melnikov\Desktop\&#1088;&#1072;&#1089;&#1095;&#1077;&#1090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melnikov\Desktop\&#1088;&#1072;&#1089;&#1095;&#1077;&#1090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melnikov\Desktop\&#1088;&#1072;&#1089;&#1095;&#1077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3624155011218"/>
          <c:y val="5.1400554097404488E-2"/>
          <c:w val="0.74435755759975508"/>
          <c:h val="0.73444808982210552"/>
        </c:manualLayout>
      </c:layout>
      <c:scatterChart>
        <c:scatterStyle val="lineMarker"/>
        <c:varyColors val="0"/>
        <c:ser>
          <c:idx val="0"/>
          <c:order val="0"/>
          <c:tx>
            <c:v>Нагрузка</c:v>
          </c:tx>
          <c:marker>
            <c:symbol val="none"/>
          </c:marker>
          <c:xVal>
            <c:numRef>
              <c:f>'График нагрузки'!$B$16:$B$63</c:f>
              <c:numCache>
                <c:formatCode>General</c:formatCode>
                <c:ptCount val="4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  <c:pt idx="14">
                  <c:v>7</c:v>
                </c:pt>
                <c:pt idx="15">
                  <c:v>8</c:v>
                </c:pt>
                <c:pt idx="16">
                  <c:v>8</c:v>
                </c:pt>
                <c:pt idx="17">
                  <c:v>9</c:v>
                </c:pt>
                <c:pt idx="18">
                  <c:v>9</c:v>
                </c:pt>
                <c:pt idx="19">
                  <c:v>10</c:v>
                </c:pt>
                <c:pt idx="20">
                  <c:v>10</c:v>
                </c:pt>
                <c:pt idx="21">
                  <c:v>11</c:v>
                </c:pt>
                <c:pt idx="22">
                  <c:v>11</c:v>
                </c:pt>
                <c:pt idx="23">
                  <c:v>12</c:v>
                </c:pt>
                <c:pt idx="24">
                  <c:v>12</c:v>
                </c:pt>
                <c:pt idx="25">
                  <c:v>13</c:v>
                </c:pt>
                <c:pt idx="26">
                  <c:v>13</c:v>
                </c:pt>
                <c:pt idx="27">
                  <c:v>14</c:v>
                </c:pt>
                <c:pt idx="28">
                  <c:v>14</c:v>
                </c:pt>
                <c:pt idx="29">
                  <c:v>15</c:v>
                </c:pt>
                <c:pt idx="30">
                  <c:v>15</c:v>
                </c:pt>
                <c:pt idx="31">
                  <c:v>16</c:v>
                </c:pt>
                <c:pt idx="32">
                  <c:v>16</c:v>
                </c:pt>
                <c:pt idx="33">
                  <c:v>17</c:v>
                </c:pt>
                <c:pt idx="34">
                  <c:v>17</c:v>
                </c:pt>
                <c:pt idx="35">
                  <c:v>18</c:v>
                </c:pt>
                <c:pt idx="36">
                  <c:v>18</c:v>
                </c:pt>
                <c:pt idx="37">
                  <c:v>19</c:v>
                </c:pt>
                <c:pt idx="38">
                  <c:v>19</c:v>
                </c:pt>
                <c:pt idx="39">
                  <c:v>20</c:v>
                </c:pt>
                <c:pt idx="40">
                  <c:v>20</c:v>
                </c:pt>
                <c:pt idx="41">
                  <c:v>21</c:v>
                </c:pt>
                <c:pt idx="42">
                  <c:v>21</c:v>
                </c:pt>
                <c:pt idx="43">
                  <c:v>22</c:v>
                </c:pt>
                <c:pt idx="44">
                  <c:v>22</c:v>
                </c:pt>
                <c:pt idx="45">
                  <c:v>23</c:v>
                </c:pt>
                <c:pt idx="46">
                  <c:v>23</c:v>
                </c:pt>
                <c:pt idx="47">
                  <c:v>24</c:v>
                </c:pt>
              </c:numCache>
            </c:numRef>
          </c:xVal>
          <c:yVal>
            <c:numRef>
              <c:f>'График нагрузки'!$H$16:$H$63</c:f>
              <c:numCache>
                <c:formatCode>General</c:formatCode>
                <c:ptCount val="48"/>
                <c:pt idx="0">
                  <c:v>384</c:v>
                </c:pt>
                <c:pt idx="1">
                  <c:v>384</c:v>
                </c:pt>
                <c:pt idx="2">
                  <c:v>377</c:v>
                </c:pt>
                <c:pt idx="3">
                  <c:v>377</c:v>
                </c:pt>
                <c:pt idx="4">
                  <c:v>363</c:v>
                </c:pt>
                <c:pt idx="5">
                  <c:v>363</c:v>
                </c:pt>
                <c:pt idx="6">
                  <c:v>370</c:v>
                </c:pt>
                <c:pt idx="7">
                  <c:v>370</c:v>
                </c:pt>
                <c:pt idx="8">
                  <c:v>370</c:v>
                </c:pt>
                <c:pt idx="9">
                  <c:v>370</c:v>
                </c:pt>
                <c:pt idx="10">
                  <c:v>370</c:v>
                </c:pt>
                <c:pt idx="11">
                  <c:v>370</c:v>
                </c:pt>
                <c:pt idx="12">
                  <c:v>405</c:v>
                </c:pt>
                <c:pt idx="13">
                  <c:v>405</c:v>
                </c:pt>
                <c:pt idx="14">
                  <c:v>440</c:v>
                </c:pt>
                <c:pt idx="15">
                  <c:v>440</c:v>
                </c:pt>
                <c:pt idx="16">
                  <c:v>510</c:v>
                </c:pt>
                <c:pt idx="17">
                  <c:v>510</c:v>
                </c:pt>
                <c:pt idx="18">
                  <c:v>475</c:v>
                </c:pt>
                <c:pt idx="19">
                  <c:v>475</c:v>
                </c:pt>
                <c:pt idx="20">
                  <c:v>440</c:v>
                </c:pt>
                <c:pt idx="21">
                  <c:v>440</c:v>
                </c:pt>
                <c:pt idx="22">
                  <c:v>391</c:v>
                </c:pt>
                <c:pt idx="23">
                  <c:v>391</c:v>
                </c:pt>
                <c:pt idx="24">
                  <c:v>370</c:v>
                </c:pt>
                <c:pt idx="25">
                  <c:v>370</c:v>
                </c:pt>
                <c:pt idx="26">
                  <c:v>363</c:v>
                </c:pt>
                <c:pt idx="27">
                  <c:v>363</c:v>
                </c:pt>
                <c:pt idx="28">
                  <c:v>349</c:v>
                </c:pt>
                <c:pt idx="29">
                  <c:v>349</c:v>
                </c:pt>
                <c:pt idx="30">
                  <c:v>363</c:v>
                </c:pt>
                <c:pt idx="31">
                  <c:v>363</c:v>
                </c:pt>
                <c:pt idx="32">
                  <c:v>335</c:v>
                </c:pt>
                <c:pt idx="33">
                  <c:v>335</c:v>
                </c:pt>
                <c:pt idx="34">
                  <c:v>370</c:v>
                </c:pt>
                <c:pt idx="35">
                  <c:v>370</c:v>
                </c:pt>
                <c:pt idx="36">
                  <c:v>440</c:v>
                </c:pt>
                <c:pt idx="37">
                  <c:v>440</c:v>
                </c:pt>
                <c:pt idx="38">
                  <c:v>545</c:v>
                </c:pt>
                <c:pt idx="39">
                  <c:v>545</c:v>
                </c:pt>
                <c:pt idx="40">
                  <c:v>482</c:v>
                </c:pt>
                <c:pt idx="41">
                  <c:v>482</c:v>
                </c:pt>
                <c:pt idx="42">
                  <c:v>412</c:v>
                </c:pt>
                <c:pt idx="43">
                  <c:v>412</c:v>
                </c:pt>
                <c:pt idx="44">
                  <c:v>398</c:v>
                </c:pt>
                <c:pt idx="45">
                  <c:v>398</c:v>
                </c:pt>
                <c:pt idx="46">
                  <c:v>363</c:v>
                </c:pt>
                <c:pt idx="47">
                  <c:v>363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26912"/>
        <c:axId val="44328832"/>
      </c:scatterChart>
      <c:valAx>
        <c:axId val="44326912"/>
        <c:scaling>
          <c:orientation val="minMax"/>
          <c:max val="24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t, </a:t>
                </a:r>
                <a:r>
                  <a:rPr lang="ru-RU"/>
                  <a:t>час</a:t>
                </a:r>
              </a:p>
            </c:rich>
          </c:tx>
          <c:layout>
            <c:manualLayout>
              <c:xMode val="edge"/>
              <c:yMode val="edge"/>
              <c:x val="0.90636716299563891"/>
              <c:y val="0.834963651126342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4328832"/>
        <c:crosses val="autoZero"/>
        <c:crossBetween val="midCat"/>
        <c:majorUnit val="1"/>
      </c:valAx>
      <c:valAx>
        <c:axId val="44328832"/>
        <c:scaling>
          <c:orientation val="minMax"/>
          <c:max val="600"/>
          <c:min val="200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P,</a:t>
                </a:r>
                <a:r>
                  <a:rPr lang="en-US" baseline="0"/>
                  <a:t> </a:t>
                </a:r>
                <a:r>
                  <a:rPr lang="ru-RU" baseline="0"/>
                  <a:t>кВт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5.9587580233159193E-3"/>
              <c:y val="7.224305594894163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4326912"/>
        <c:crosses val="autoZero"/>
        <c:crossBetween val="midCat"/>
        <c:majorUnit val="100"/>
        <c:min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21189927678253"/>
          <c:y val="5.1400554097404488E-2"/>
          <c:w val="0.77238501300874507"/>
          <c:h val="0.82727981918926796"/>
        </c:manualLayout>
      </c:layout>
      <c:scatterChart>
        <c:scatterStyle val="smoothMarker"/>
        <c:varyColors val="0"/>
        <c:ser>
          <c:idx val="0"/>
          <c:order val="0"/>
          <c:tx>
            <c:v>Нагрузка</c:v>
          </c:tx>
          <c:marker>
            <c:symbol val="none"/>
          </c:marker>
          <c:xVal>
            <c:numRef>
              <c:f>'График нагрузки'!$C$77:$C$107</c:f>
              <c:numCache>
                <c:formatCode>General</c:formatCode>
                <c:ptCount val="3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3.1</c:v>
                </c:pt>
                <c:pt idx="17">
                  <c:v>3.2</c:v>
                </c:pt>
                <c:pt idx="18">
                  <c:v>3.3</c:v>
                </c:pt>
                <c:pt idx="19">
                  <c:v>3.4</c:v>
                </c:pt>
                <c:pt idx="20">
                  <c:v>3.5</c:v>
                </c:pt>
                <c:pt idx="21">
                  <c:v>3.6</c:v>
                </c:pt>
                <c:pt idx="22">
                  <c:v>3.7</c:v>
                </c:pt>
                <c:pt idx="23">
                  <c:v>3.8</c:v>
                </c:pt>
                <c:pt idx="24">
                  <c:v>3.9</c:v>
                </c:pt>
                <c:pt idx="25">
                  <c:v>4</c:v>
                </c:pt>
                <c:pt idx="26">
                  <c:v>4.2</c:v>
                </c:pt>
                <c:pt idx="27">
                  <c:v>4.4000000000000004</c:v>
                </c:pt>
                <c:pt idx="28">
                  <c:v>4.5999999999999996</c:v>
                </c:pt>
                <c:pt idx="29">
                  <c:v>4.8</c:v>
                </c:pt>
                <c:pt idx="30">
                  <c:v>5</c:v>
                </c:pt>
              </c:numCache>
            </c:numRef>
          </c:xVal>
          <c:yVal>
            <c:numRef>
              <c:f>'График нагрузки'!$D$77:$D$107</c:f>
              <c:numCache>
                <c:formatCode>General</c:formatCode>
                <c:ptCount val="31"/>
                <c:pt idx="0">
                  <c:v>550</c:v>
                </c:pt>
                <c:pt idx="1">
                  <c:v>530</c:v>
                </c:pt>
                <c:pt idx="2">
                  <c:v>560</c:v>
                </c:pt>
                <c:pt idx="3">
                  <c:v>550</c:v>
                </c:pt>
                <c:pt idx="4">
                  <c:v>570</c:v>
                </c:pt>
                <c:pt idx="5">
                  <c:v>575</c:v>
                </c:pt>
                <c:pt idx="6">
                  <c:v>550</c:v>
                </c:pt>
                <c:pt idx="7">
                  <c:v>525</c:v>
                </c:pt>
                <c:pt idx="8">
                  <c:v>540</c:v>
                </c:pt>
                <c:pt idx="9">
                  <c:v>550</c:v>
                </c:pt>
                <c:pt idx="10">
                  <c:v>550</c:v>
                </c:pt>
                <c:pt idx="11">
                  <c:v>570</c:v>
                </c:pt>
                <c:pt idx="12">
                  <c:v>565</c:v>
                </c:pt>
                <c:pt idx="13">
                  <c:v>580</c:v>
                </c:pt>
                <c:pt idx="14">
                  <c:v>595</c:v>
                </c:pt>
                <c:pt idx="15">
                  <c:v>570</c:v>
                </c:pt>
                <c:pt idx="16">
                  <c:v>470</c:v>
                </c:pt>
                <c:pt idx="17">
                  <c:v>460</c:v>
                </c:pt>
                <c:pt idx="18">
                  <c:v>450</c:v>
                </c:pt>
                <c:pt idx="19">
                  <c:v>485</c:v>
                </c:pt>
                <c:pt idx="20">
                  <c:v>460</c:v>
                </c:pt>
                <c:pt idx="21">
                  <c:v>485</c:v>
                </c:pt>
                <c:pt idx="22">
                  <c:v>500</c:v>
                </c:pt>
                <c:pt idx="23">
                  <c:v>540</c:v>
                </c:pt>
                <c:pt idx="24">
                  <c:v>550</c:v>
                </c:pt>
                <c:pt idx="25">
                  <c:v>550</c:v>
                </c:pt>
                <c:pt idx="26">
                  <c:v>560</c:v>
                </c:pt>
                <c:pt idx="27">
                  <c:v>540</c:v>
                </c:pt>
                <c:pt idx="28">
                  <c:v>550</c:v>
                </c:pt>
                <c:pt idx="29">
                  <c:v>555</c:v>
                </c:pt>
                <c:pt idx="30">
                  <c:v>545</c:v>
                </c:pt>
              </c:numCache>
            </c:numRef>
          </c:yVal>
          <c:smooth val="1"/>
        </c:ser>
        <c:ser>
          <c:idx val="1"/>
          <c:order val="1"/>
          <c:tx>
            <c:v>Генерация</c:v>
          </c:tx>
          <c:marker>
            <c:symbol val="none"/>
          </c:marker>
          <c:xVal>
            <c:numRef>
              <c:f>'График нагрузки'!$C$77:$C$107</c:f>
              <c:numCache>
                <c:formatCode>General</c:formatCode>
                <c:ptCount val="3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3.1</c:v>
                </c:pt>
                <c:pt idx="17">
                  <c:v>3.2</c:v>
                </c:pt>
                <c:pt idx="18">
                  <c:v>3.3</c:v>
                </c:pt>
                <c:pt idx="19">
                  <c:v>3.4</c:v>
                </c:pt>
                <c:pt idx="20">
                  <c:v>3.5</c:v>
                </c:pt>
                <c:pt idx="21">
                  <c:v>3.6</c:v>
                </c:pt>
                <c:pt idx="22">
                  <c:v>3.7</c:v>
                </c:pt>
                <c:pt idx="23">
                  <c:v>3.8</c:v>
                </c:pt>
                <c:pt idx="24">
                  <c:v>3.9</c:v>
                </c:pt>
                <c:pt idx="25">
                  <c:v>4</c:v>
                </c:pt>
                <c:pt idx="26">
                  <c:v>4.2</c:v>
                </c:pt>
                <c:pt idx="27">
                  <c:v>4.4000000000000004</c:v>
                </c:pt>
                <c:pt idx="28">
                  <c:v>4.5999999999999996</c:v>
                </c:pt>
                <c:pt idx="29">
                  <c:v>4.8</c:v>
                </c:pt>
                <c:pt idx="30">
                  <c:v>5</c:v>
                </c:pt>
              </c:numCache>
            </c:numRef>
          </c:xVal>
          <c:yVal>
            <c:numRef>
              <c:f>'График нагрузки'!$E$77:$E$107</c:f>
              <c:numCache>
                <c:formatCode>General</c:formatCode>
                <c:ptCount val="31"/>
                <c:pt idx="0">
                  <c:v>470</c:v>
                </c:pt>
                <c:pt idx="1">
                  <c:v>475</c:v>
                </c:pt>
                <c:pt idx="2">
                  <c:v>480</c:v>
                </c:pt>
                <c:pt idx="3">
                  <c:v>485</c:v>
                </c:pt>
                <c:pt idx="4">
                  <c:v>490</c:v>
                </c:pt>
                <c:pt idx="5">
                  <c:v>495</c:v>
                </c:pt>
                <c:pt idx="6">
                  <c:v>485</c:v>
                </c:pt>
                <c:pt idx="7">
                  <c:v>480</c:v>
                </c:pt>
                <c:pt idx="8">
                  <c:v>485</c:v>
                </c:pt>
                <c:pt idx="9">
                  <c:v>490</c:v>
                </c:pt>
                <c:pt idx="10">
                  <c:v>495</c:v>
                </c:pt>
                <c:pt idx="11">
                  <c:v>500</c:v>
                </c:pt>
                <c:pt idx="12">
                  <c:v>500</c:v>
                </c:pt>
                <c:pt idx="13">
                  <c:v>500</c:v>
                </c:pt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480</c:v>
                </c:pt>
                <c:pt idx="18">
                  <c:v>460</c:v>
                </c:pt>
                <c:pt idx="19">
                  <c:v>450</c:v>
                </c:pt>
                <c:pt idx="20">
                  <c:v>445</c:v>
                </c:pt>
                <c:pt idx="21">
                  <c:v>440</c:v>
                </c:pt>
                <c:pt idx="22">
                  <c:v>440</c:v>
                </c:pt>
                <c:pt idx="23">
                  <c:v>449</c:v>
                </c:pt>
                <c:pt idx="24">
                  <c:v>455</c:v>
                </c:pt>
                <c:pt idx="25">
                  <c:v>470</c:v>
                </c:pt>
                <c:pt idx="26">
                  <c:v>500</c:v>
                </c:pt>
                <c:pt idx="27">
                  <c:v>490</c:v>
                </c:pt>
                <c:pt idx="28">
                  <c:v>487</c:v>
                </c:pt>
                <c:pt idx="29">
                  <c:v>490</c:v>
                </c:pt>
                <c:pt idx="30">
                  <c:v>500</c:v>
                </c:pt>
              </c:numCache>
            </c:numRef>
          </c:yVal>
          <c:smooth val="1"/>
        </c:ser>
        <c:ser>
          <c:idx val="2"/>
          <c:order val="2"/>
          <c:tx>
            <c:v>Сеть</c:v>
          </c:tx>
          <c:marker>
            <c:symbol val="none"/>
          </c:marker>
          <c:xVal>
            <c:numRef>
              <c:f>'График нагрузки'!$C$77:$C$107</c:f>
              <c:numCache>
                <c:formatCode>General</c:formatCode>
                <c:ptCount val="3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3.1</c:v>
                </c:pt>
                <c:pt idx="17">
                  <c:v>3.2</c:v>
                </c:pt>
                <c:pt idx="18">
                  <c:v>3.3</c:v>
                </c:pt>
                <c:pt idx="19">
                  <c:v>3.4</c:v>
                </c:pt>
                <c:pt idx="20">
                  <c:v>3.5</c:v>
                </c:pt>
                <c:pt idx="21">
                  <c:v>3.6</c:v>
                </c:pt>
                <c:pt idx="22">
                  <c:v>3.7</c:v>
                </c:pt>
                <c:pt idx="23">
                  <c:v>3.8</c:v>
                </c:pt>
                <c:pt idx="24">
                  <c:v>3.9</c:v>
                </c:pt>
                <c:pt idx="25">
                  <c:v>4</c:v>
                </c:pt>
                <c:pt idx="26">
                  <c:v>4.2</c:v>
                </c:pt>
                <c:pt idx="27">
                  <c:v>4.4000000000000004</c:v>
                </c:pt>
                <c:pt idx="28">
                  <c:v>4.5999999999999996</c:v>
                </c:pt>
                <c:pt idx="29">
                  <c:v>4.8</c:v>
                </c:pt>
                <c:pt idx="30">
                  <c:v>5</c:v>
                </c:pt>
              </c:numCache>
            </c:numRef>
          </c:xVal>
          <c:yVal>
            <c:numRef>
              <c:f>'График нагрузки'!$F$77:$F$107</c:f>
              <c:numCache>
                <c:formatCode>General</c:formatCode>
                <c:ptCount val="31"/>
                <c:pt idx="0">
                  <c:v>80</c:v>
                </c:pt>
                <c:pt idx="1">
                  <c:v>55</c:v>
                </c:pt>
                <c:pt idx="2">
                  <c:v>80</c:v>
                </c:pt>
                <c:pt idx="3">
                  <c:v>65</c:v>
                </c:pt>
                <c:pt idx="4">
                  <c:v>80</c:v>
                </c:pt>
                <c:pt idx="5">
                  <c:v>80</c:v>
                </c:pt>
                <c:pt idx="6">
                  <c:v>65</c:v>
                </c:pt>
                <c:pt idx="7">
                  <c:v>45</c:v>
                </c:pt>
                <c:pt idx="8">
                  <c:v>55</c:v>
                </c:pt>
                <c:pt idx="9">
                  <c:v>60</c:v>
                </c:pt>
                <c:pt idx="10">
                  <c:v>55</c:v>
                </c:pt>
                <c:pt idx="11">
                  <c:v>70</c:v>
                </c:pt>
                <c:pt idx="12">
                  <c:v>65</c:v>
                </c:pt>
                <c:pt idx="13">
                  <c:v>80</c:v>
                </c:pt>
                <c:pt idx="14">
                  <c:v>95</c:v>
                </c:pt>
                <c:pt idx="15">
                  <c:v>70</c:v>
                </c:pt>
                <c:pt idx="16">
                  <c:v>-30</c:v>
                </c:pt>
                <c:pt idx="17">
                  <c:v>-20</c:v>
                </c:pt>
                <c:pt idx="18">
                  <c:v>-10</c:v>
                </c:pt>
                <c:pt idx="19">
                  <c:v>35</c:v>
                </c:pt>
                <c:pt idx="20">
                  <c:v>15</c:v>
                </c:pt>
                <c:pt idx="21">
                  <c:v>45</c:v>
                </c:pt>
                <c:pt idx="22">
                  <c:v>60</c:v>
                </c:pt>
                <c:pt idx="23">
                  <c:v>91</c:v>
                </c:pt>
                <c:pt idx="24">
                  <c:v>95</c:v>
                </c:pt>
                <c:pt idx="25">
                  <c:v>80</c:v>
                </c:pt>
                <c:pt idx="26">
                  <c:v>60</c:v>
                </c:pt>
                <c:pt idx="27">
                  <c:v>50</c:v>
                </c:pt>
                <c:pt idx="28">
                  <c:v>63</c:v>
                </c:pt>
                <c:pt idx="29">
                  <c:v>65</c:v>
                </c:pt>
                <c:pt idx="30">
                  <c:v>45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06656"/>
        <c:axId val="44417024"/>
      </c:scatterChart>
      <c:valAx>
        <c:axId val="44406656"/>
        <c:scaling>
          <c:orientation val="minMax"/>
          <c:max val="5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t, </a:t>
                </a:r>
                <a:r>
                  <a:rPr lang="ru-RU" dirty="0" smtClean="0"/>
                  <a:t>мин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2054557492609899"/>
              <c:y val="0.89676966092086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4417024"/>
        <c:crosses val="autoZero"/>
        <c:crossBetween val="midCat"/>
        <c:minorUnit val="0.5"/>
      </c:valAx>
      <c:valAx>
        <c:axId val="444170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Р, кВт</a:t>
                </a:r>
              </a:p>
            </c:rich>
          </c:tx>
          <c:layout>
            <c:manualLayout>
              <c:xMode val="edge"/>
              <c:yMode val="edge"/>
              <c:x val="2.2889842632331903E-2"/>
              <c:y val="6.87325021872266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44066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6516635406171E-2"/>
          <c:y val="5.1400554097404488E-2"/>
          <c:w val="0.67863870365920942"/>
          <c:h val="0.84116870807815691"/>
        </c:manualLayout>
      </c:layout>
      <c:scatterChart>
        <c:scatterStyle val="smoothMarker"/>
        <c:varyColors val="0"/>
        <c:ser>
          <c:idx val="0"/>
          <c:order val="0"/>
          <c:tx>
            <c:v>Нагрузка</c:v>
          </c:tx>
          <c:marker>
            <c:symbol val="none"/>
          </c:marker>
          <c:xVal>
            <c:numRef>
              <c:f>'График нагрузки'!$C$77:$C$107</c:f>
              <c:numCache>
                <c:formatCode>General</c:formatCode>
                <c:ptCount val="3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3.1</c:v>
                </c:pt>
                <c:pt idx="17">
                  <c:v>3.2</c:v>
                </c:pt>
                <c:pt idx="18">
                  <c:v>3.3</c:v>
                </c:pt>
                <c:pt idx="19">
                  <c:v>3.4</c:v>
                </c:pt>
                <c:pt idx="20">
                  <c:v>3.5</c:v>
                </c:pt>
                <c:pt idx="21">
                  <c:v>3.6</c:v>
                </c:pt>
                <c:pt idx="22">
                  <c:v>3.7</c:v>
                </c:pt>
                <c:pt idx="23">
                  <c:v>3.8</c:v>
                </c:pt>
                <c:pt idx="24">
                  <c:v>3.9</c:v>
                </c:pt>
                <c:pt idx="25">
                  <c:v>4</c:v>
                </c:pt>
                <c:pt idx="26">
                  <c:v>4.2</c:v>
                </c:pt>
                <c:pt idx="27">
                  <c:v>4.4000000000000004</c:v>
                </c:pt>
                <c:pt idx="28">
                  <c:v>4.5999999999999996</c:v>
                </c:pt>
                <c:pt idx="29">
                  <c:v>4.8</c:v>
                </c:pt>
                <c:pt idx="30">
                  <c:v>5</c:v>
                </c:pt>
              </c:numCache>
            </c:numRef>
          </c:xVal>
          <c:yVal>
            <c:numRef>
              <c:f>'График нагрузки'!$D$77:$D$107</c:f>
              <c:numCache>
                <c:formatCode>General</c:formatCode>
                <c:ptCount val="31"/>
                <c:pt idx="0">
                  <c:v>550</c:v>
                </c:pt>
                <c:pt idx="1">
                  <c:v>530</c:v>
                </c:pt>
                <c:pt idx="2">
                  <c:v>560</c:v>
                </c:pt>
                <c:pt idx="3">
                  <c:v>550</c:v>
                </c:pt>
                <c:pt idx="4">
                  <c:v>570</c:v>
                </c:pt>
                <c:pt idx="5">
                  <c:v>575</c:v>
                </c:pt>
                <c:pt idx="6">
                  <c:v>550</c:v>
                </c:pt>
                <c:pt idx="7">
                  <c:v>525</c:v>
                </c:pt>
                <c:pt idx="8">
                  <c:v>540</c:v>
                </c:pt>
                <c:pt idx="9">
                  <c:v>550</c:v>
                </c:pt>
                <c:pt idx="10">
                  <c:v>550</c:v>
                </c:pt>
                <c:pt idx="11">
                  <c:v>570</c:v>
                </c:pt>
                <c:pt idx="12">
                  <c:v>565</c:v>
                </c:pt>
                <c:pt idx="13">
                  <c:v>580</c:v>
                </c:pt>
                <c:pt idx="14">
                  <c:v>595</c:v>
                </c:pt>
                <c:pt idx="15">
                  <c:v>570</c:v>
                </c:pt>
                <c:pt idx="16">
                  <c:v>470</c:v>
                </c:pt>
                <c:pt idx="17">
                  <c:v>460</c:v>
                </c:pt>
                <c:pt idx="18">
                  <c:v>450</c:v>
                </c:pt>
                <c:pt idx="19">
                  <c:v>485</c:v>
                </c:pt>
                <c:pt idx="20">
                  <c:v>460</c:v>
                </c:pt>
                <c:pt idx="21">
                  <c:v>485</c:v>
                </c:pt>
                <c:pt idx="22">
                  <c:v>500</c:v>
                </c:pt>
                <c:pt idx="23">
                  <c:v>540</c:v>
                </c:pt>
                <c:pt idx="24">
                  <c:v>550</c:v>
                </c:pt>
                <c:pt idx="25">
                  <c:v>550</c:v>
                </c:pt>
                <c:pt idx="26">
                  <c:v>560</c:v>
                </c:pt>
                <c:pt idx="27">
                  <c:v>540</c:v>
                </c:pt>
                <c:pt idx="28">
                  <c:v>550</c:v>
                </c:pt>
                <c:pt idx="29">
                  <c:v>555</c:v>
                </c:pt>
                <c:pt idx="30">
                  <c:v>545</c:v>
                </c:pt>
              </c:numCache>
            </c:numRef>
          </c:yVal>
          <c:smooth val="1"/>
        </c:ser>
        <c:ser>
          <c:idx val="1"/>
          <c:order val="1"/>
          <c:tx>
            <c:v>Генерация</c:v>
          </c:tx>
          <c:marker>
            <c:symbol val="none"/>
          </c:marker>
          <c:xVal>
            <c:numRef>
              <c:f>'График нагрузки'!$C$77:$C$107</c:f>
              <c:numCache>
                <c:formatCode>General</c:formatCode>
                <c:ptCount val="3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3.1</c:v>
                </c:pt>
                <c:pt idx="17">
                  <c:v>3.2</c:v>
                </c:pt>
                <c:pt idx="18">
                  <c:v>3.3</c:v>
                </c:pt>
                <c:pt idx="19">
                  <c:v>3.4</c:v>
                </c:pt>
                <c:pt idx="20">
                  <c:v>3.5</c:v>
                </c:pt>
                <c:pt idx="21">
                  <c:v>3.6</c:v>
                </c:pt>
                <c:pt idx="22">
                  <c:v>3.7</c:v>
                </c:pt>
                <c:pt idx="23">
                  <c:v>3.8</c:v>
                </c:pt>
                <c:pt idx="24">
                  <c:v>3.9</c:v>
                </c:pt>
                <c:pt idx="25">
                  <c:v>4</c:v>
                </c:pt>
                <c:pt idx="26">
                  <c:v>4.2</c:v>
                </c:pt>
                <c:pt idx="27">
                  <c:v>4.4000000000000004</c:v>
                </c:pt>
                <c:pt idx="28">
                  <c:v>4.5999999999999996</c:v>
                </c:pt>
                <c:pt idx="29">
                  <c:v>4.8</c:v>
                </c:pt>
                <c:pt idx="30">
                  <c:v>5</c:v>
                </c:pt>
              </c:numCache>
            </c:numRef>
          </c:xVal>
          <c:yVal>
            <c:numRef>
              <c:f>'График нагрузки'!$E$77:$E$107</c:f>
              <c:numCache>
                <c:formatCode>General</c:formatCode>
                <c:ptCount val="31"/>
                <c:pt idx="0">
                  <c:v>470</c:v>
                </c:pt>
                <c:pt idx="1">
                  <c:v>475</c:v>
                </c:pt>
                <c:pt idx="2">
                  <c:v>480</c:v>
                </c:pt>
                <c:pt idx="3">
                  <c:v>485</c:v>
                </c:pt>
                <c:pt idx="4">
                  <c:v>490</c:v>
                </c:pt>
                <c:pt idx="5">
                  <c:v>495</c:v>
                </c:pt>
                <c:pt idx="6">
                  <c:v>485</c:v>
                </c:pt>
                <c:pt idx="7">
                  <c:v>480</c:v>
                </c:pt>
                <c:pt idx="8">
                  <c:v>485</c:v>
                </c:pt>
                <c:pt idx="9">
                  <c:v>490</c:v>
                </c:pt>
                <c:pt idx="10">
                  <c:v>495</c:v>
                </c:pt>
                <c:pt idx="11">
                  <c:v>500</c:v>
                </c:pt>
                <c:pt idx="12">
                  <c:v>500</c:v>
                </c:pt>
                <c:pt idx="13">
                  <c:v>500</c:v>
                </c:pt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480</c:v>
                </c:pt>
                <c:pt idx="18">
                  <c:v>460</c:v>
                </c:pt>
                <c:pt idx="19">
                  <c:v>450</c:v>
                </c:pt>
                <c:pt idx="20">
                  <c:v>445</c:v>
                </c:pt>
                <c:pt idx="21">
                  <c:v>440</c:v>
                </c:pt>
                <c:pt idx="22">
                  <c:v>440</c:v>
                </c:pt>
                <c:pt idx="23">
                  <c:v>449</c:v>
                </c:pt>
                <c:pt idx="24">
                  <c:v>455</c:v>
                </c:pt>
                <c:pt idx="25">
                  <c:v>470</c:v>
                </c:pt>
                <c:pt idx="26">
                  <c:v>500</c:v>
                </c:pt>
                <c:pt idx="27">
                  <c:v>490</c:v>
                </c:pt>
                <c:pt idx="28">
                  <c:v>487</c:v>
                </c:pt>
                <c:pt idx="29">
                  <c:v>490</c:v>
                </c:pt>
                <c:pt idx="30">
                  <c:v>500</c:v>
                </c:pt>
              </c:numCache>
            </c:numRef>
          </c:yVal>
          <c:smooth val="1"/>
        </c:ser>
        <c:ser>
          <c:idx val="2"/>
          <c:order val="2"/>
          <c:tx>
            <c:v>Сеть</c:v>
          </c:tx>
          <c:marker>
            <c:symbol val="none"/>
          </c:marker>
          <c:xVal>
            <c:numRef>
              <c:f>'График нагрузки'!$C$77:$C$107</c:f>
              <c:numCache>
                <c:formatCode>General</c:formatCode>
                <c:ptCount val="3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3.1</c:v>
                </c:pt>
                <c:pt idx="17">
                  <c:v>3.2</c:v>
                </c:pt>
                <c:pt idx="18">
                  <c:v>3.3</c:v>
                </c:pt>
                <c:pt idx="19">
                  <c:v>3.4</c:v>
                </c:pt>
                <c:pt idx="20">
                  <c:v>3.5</c:v>
                </c:pt>
                <c:pt idx="21">
                  <c:v>3.6</c:v>
                </c:pt>
                <c:pt idx="22">
                  <c:v>3.7</c:v>
                </c:pt>
                <c:pt idx="23">
                  <c:v>3.8</c:v>
                </c:pt>
                <c:pt idx="24">
                  <c:v>3.9</c:v>
                </c:pt>
                <c:pt idx="25">
                  <c:v>4</c:v>
                </c:pt>
                <c:pt idx="26">
                  <c:v>4.2</c:v>
                </c:pt>
                <c:pt idx="27">
                  <c:v>4.4000000000000004</c:v>
                </c:pt>
                <c:pt idx="28">
                  <c:v>4.5999999999999996</c:v>
                </c:pt>
                <c:pt idx="29">
                  <c:v>4.8</c:v>
                </c:pt>
                <c:pt idx="30">
                  <c:v>5</c:v>
                </c:pt>
              </c:numCache>
            </c:numRef>
          </c:xVal>
          <c:yVal>
            <c:numRef>
              <c:f>'График нагрузки'!$V$77:$V$107</c:f>
              <c:numCache>
                <c:formatCode>General</c:formatCode>
                <c:ptCount val="31"/>
                <c:pt idx="0">
                  <c:v>80</c:v>
                </c:pt>
                <c:pt idx="1">
                  <c:v>55</c:v>
                </c:pt>
                <c:pt idx="2">
                  <c:v>80</c:v>
                </c:pt>
                <c:pt idx="3">
                  <c:v>65</c:v>
                </c:pt>
                <c:pt idx="4">
                  <c:v>80</c:v>
                </c:pt>
                <c:pt idx="5">
                  <c:v>80</c:v>
                </c:pt>
                <c:pt idx="6">
                  <c:v>65</c:v>
                </c:pt>
                <c:pt idx="7">
                  <c:v>45</c:v>
                </c:pt>
                <c:pt idx="8">
                  <c:v>55</c:v>
                </c:pt>
                <c:pt idx="9">
                  <c:v>60</c:v>
                </c:pt>
                <c:pt idx="10">
                  <c:v>55</c:v>
                </c:pt>
                <c:pt idx="11">
                  <c:v>70</c:v>
                </c:pt>
                <c:pt idx="12">
                  <c:v>65</c:v>
                </c:pt>
                <c:pt idx="13">
                  <c:v>80</c:v>
                </c:pt>
                <c:pt idx="14">
                  <c:v>95</c:v>
                </c:pt>
                <c:pt idx="15">
                  <c:v>70</c:v>
                </c:pt>
                <c:pt idx="16">
                  <c:v>50</c:v>
                </c:pt>
                <c:pt idx="17">
                  <c:v>50</c:v>
                </c:pt>
                <c:pt idx="18">
                  <c:v>55</c:v>
                </c:pt>
                <c:pt idx="19">
                  <c:v>70</c:v>
                </c:pt>
                <c:pt idx="20">
                  <c:v>45</c:v>
                </c:pt>
                <c:pt idx="21">
                  <c:v>55</c:v>
                </c:pt>
                <c:pt idx="22">
                  <c:v>60</c:v>
                </c:pt>
                <c:pt idx="23">
                  <c:v>91</c:v>
                </c:pt>
                <c:pt idx="24">
                  <c:v>95</c:v>
                </c:pt>
                <c:pt idx="25">
                  <c:v>80</c:v>
                </c:pt>
                <c:pt idx="26">
                  <c:v>60</c:v>
                </c:pt>
                <c:pt idx="27">
                  <c:v>50</c:v>
                </c:pt>
                <c:pt idx="28">
                  <c:v>63</c:v>
                </c:pt>
                <c:pt idx="29">
                  <c:v>65</c:v>
                </c:pt>
                <c:pt idx="30">
                  <c:v>45</c:v>
                </c:pt>
              </c:numCache>
            </c:numRef>
          </c:yVal>
          <c:smooth val="1"/>
        </c:ser>
        <c:ser>
          <c:idx val="3"/>
          <c:order val="3"/>
          <c:tx>
            <c:v>Накопитель</c:v>
          </c:tx>
          <c:marker>
            <c:symbol val="none"/>
          </c:marker>
          <c:xVal>
            <c:numRef>
              <c:f>'График нагрузки'!$S$77:$S$107</c:f>
              <c:numCache>
                <c:formatCode>General</c:formatCode>
                <c:ptCount val="3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3.1</c:v>
                </c:pt>
                <c:pt idx="17">
                  <c:v>3.2</c:v>
                </c:pt>
                <c:pt idx="18">
                  <c:v>3.3</c:v>
                </c:pt>
                <c:pt idx="19">
                  <c:v>3.4</c:v>
                </c:pt>
                <c:pt idx="20">
                  <c:v>3.5</c:v>
                </c:pt>
                <c:pt idx="21">
                  <c:v>3.6</c:v>
                </c:pt>
                <c:pt idx="22">
                  <c:v>3.7</c:v>
                </c:pt>
                <c:pt idx="23">
                  <c:v>3.8</c:v>
                </c:pt>
                <c:pt idx="24">
                  <c:v>3.9</c:v>
                </c:pt>
                <c:pt idx="25">
                  <c:v>4</c:v>
                </c:pt>
                <c:pt idx="26">
                  <c:v>4.2</c:v>
                </c:pt>
                <c:pt idx="27">
                  <c:v>4.4000000000000004</c:v>
                </c:pt>
                <c:pt idx="28">
                  <c:v>4.5999999999999996</c:v>
                </c:pt>
                <c:pt idx="29">
                  <c:v>4.8</c:v>
                </c:pt>
                <c:pt idx="30">
                  <c:v>5</c:v>
                </c:pt>
              </c:numCache>
            </c:numRef>
          </c:xVal>
          <c:yVal>
            <c:numRef>
              <c:f>'График нагрузки'!$W$77:$W$107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80</c:v>
                </c:pt>
                <c:pt idx="17">
                  <c:v>70</c:v>
                </c:pt>
                <c:pt idx="18">
                  <c:v>65</c:v>
                </c:pt>
                <c:pt idx="19">
                  <c:v>35</c:v>
                </c:pt>
                <c:pt idx="20">
                  <c:v>30</c:v>
                </c:pt>
                <c:pt idx="21">
                  <c:v>10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83904"/>
        <c:axId val="45494272"/>
      </c:scatterChart>
      <c:valAx>
        <c:axId val="45483904"/>
        <c:scaling>
          <c:orientation val="minMax"/>
          <c:max val="5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t, </a:t>
                </a:r>
                <a:r>
                  <a:rPr lang="ru-RU" dirty="0"/>
                  <a:t>мин</a:t>
                </a:r>
              </a:p>
            </c:rich>
          </c:tx>
          <c:layout>
            <c:manualLayout>
              <c:xMode val="edge"/>
              <c:yMode val="edge"/>
              <c:x val="0.40674801830974933"/>
              <c:y val="0.915717410323709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494272"/>
        <c:crosses val="autoZero"/>
        <c:crossBetween val="midCat"/>
        <c:minorUnit val="0.5"/>
      </c:valAx>
      <c:valAx>
        <c:axId val="4549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4839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47322478843863E-2"/>
          <c:y val="4.214129483814523E-2"/>
          <c:w val="0.67788387473380141"/>
          <c:h val="0.7992629046369204"/>
        </c:manualLayout>
      </c:layout>
      <c:scatterChart>
        <c:scatterStyle val="smoothMarker"/>
        <c:varyColors val="0"/>
        <c:ser>
          <c:idx val="2"/>
          <c:order val="0"/>
          <c:tx>
            <c:v>Изменение частоты с применением СНЭ</c:v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'частота напряжение'!$C$4:$C$24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'частота напряжение'!$H$4:$H$24</c:f>
              <c:numCache>
                <c:formatCode>General</c:formatCode>
                <c:ptCount val="21"/>
                <c:pt idx="0">
                  <c:v>50.2</c:v>
                </c:pt>
                <c:pt idx="1">
                  <c:v>50</c:v>
                </c:pt>
                <c:pt idx="2">
                  <c:v>49.7</c:v>
                </c:pt>
                <c:pt idx="3">
                  <c:v>50.1</c:v>
                </c:pt>
                <c:pt idx="4">
                  <c:v>49.8</c:v>
                </c:pt>
                <c:pt idx="5">
                  <c:v>49.8</c:v>
                </c:pt>
                <c:pt idx="6">
                  <c:v>48.5</c:v>
                </c:pt>
                <c:pt idx="7">
                  <c:v>48</c:v>
                </c:pt>
                <c:pt idx="8">
                  <c:v>47</c:v>
                </c:pt>
                <c:pt idx="9">
                  <c:v>46</c:v>
                </c:pt>
                <c:pt idx="10">
                  <c:v>46</c:v>
                </c:pt>
                <c:pt idx="11">
                  <c:v>47</c:v>
                </c:pt>
                <c:pt idx="12">
                  <c:v>49</c:v>
                </c:pt>
                <c:pt idx="13">
                  <c:v>50.2</c:v>
                </c:pt>
                <c:pt idx="14">
                  <c:v>50.1</c:v>
                </c:pt>
                <c:pt idx="15">
                  <c:v>50</c:v>
                </c:pt>
                <c:pt idx="16">
                  <c:v>50</c:v>
                </c:pt>
                <c:pt idx="17">
                  <c:v>49.8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</c:numCache>
            </c:numRef>
          </c:yVal>
          <c:smooth val="1"/>
        </c:ser>
        <c:ser>
          <c:idx val="0"/>
          <c:order val="1"/>
          <c:tx>
            <c:v>Изменение частоты без использования СНЭ</c:v>
          </c:tx>
          <c:spPr>
            <a:ln w="25400">
              <a:solidFill>
                <a:srgbClr val="C00000"/>
              </a:solidFill>
              <a:round/>
            </a:ln>
          </c:spPr>
          <c:marker>
            <c:symbol val="none"/>
          </c:marker>
          <c:xVal>
            <c:numRef>
              <c:f>'частота напряжение'!$C$4:$C$24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'частота напряжение'!$D$4:$D$24</c:f>
              <c:numCache>
                <c:formatCode>General</c:formatCode>
                <c:ptCount val="21"/>
                <c:pt idx="0">
                  <c:v>50.5</c:v>
                </c:pt>
                <c:pt idx="1">
                  <c:v>50</c:v>
                </c:pt>
                <c:pt idx="2">
                  <c:v>49.5</c:v>
                </c:pt>
                <c:pt idx="3">
                  <c:v>50.1</c:v>
                </c:pt>
                <c:pt idx="4">
                  <c:v>49.8</c:v>
                </c:pt>
                <c:pt idx="5">
                  <c:v>50</c:v>
                </c:pt>
                <c:pt idx="6">
                  <c:v>48.5</c:v>
                </c:pt>
                <c:pt idx="7">
                  <c:v>46</c:v>
                </c:pt>
                <c:pt idx="8">
                  <c:v>43</c:v>
                </c:pt>
                <c:pt idx="9">
                  <c:v>40.5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50.5</c:v>
                </c:pt>
                <c:pt idx="14">
                  <c:v>50.2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</c:numCache>
            </c:numRef>
          </c:yVal>
          <c:smooth val="1"/>
        </c:ser>
        <c:ser>
          <c:idx val="1"/>
          <c:order val="2"/>
          <c:tx>
            <c:v>Предельно допустимое значение частоты</c:v>
          </c:tx>
          <c:spPr>
            <a:ln w="2540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'частота напряжение'!$C$4:$C$24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'частота напряжение'!$E$4:$E$24</c:f>
              <c:numCache>
                <c:formatCode>General</c:formatCode>
                <c:ptCount val="21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383680"/>
        <c:axId val="113389952"/>
      </c:scatterChart>
      <c:valAx>
        <c:axId val="113383680"/>
        <c:scaling>
          <c:orientation val="minMax"/>
          <c:max val="2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t,</a:t>
                </a:r>
                <a:r>
                  <a:rPr lang="en-US" baseline="0" dirty="0" smtClean="0"/>
                  <a:t> </a:t>
                </a:r>
                <a:r>
                  <a:rPr lang="ru-RU" baseline="0" dirty="0" smtClean="0"/>
                  <a:t>сек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7743610203431941"/>
              <c:y val="0.871003811024364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3389952"/>
        <c:crosses val="autoZero"/>
        <c:crossBetween val="midCat"/>
        <c:minorUnit val="1"/>
      </c:valAx>
      <c:valAx>
        <c:axId val="113389952"/>
        <c:scaling>
          <c:orientation val="minMax"/>
          <c:max val="53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f, </a:t>
                </a:r>
                <a:r>
                  <a:rPr lang="ru-RU"/>
                  <a:t>Гц</a:t>
                </a:r>
              </a:p>
            </c:rich>
          </c:tx>
          <c:layout>
            <c:manualLayout>
              <c:xMode val="edge"/>
              <c:yMode val="edge"/>
              <c:x val="0"/>
              <c:y val="7.324256342957130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3383680"/>
        <c:crosses val="autoZero"/>
        <c:crossBetween val="midCat"/>
        <c:majorUnit val="5"/>
        <c:minorUnit val="2.5"/>
      </c:valAx>
    </c:plotArea>
    <c:legend>
      <c:legendPos val="r"/>
      <c:layout>
        <c:manualLayout>
          <c:xMode val="edge"/>
          <c:yMode val="edge"/>
          <c:x val="0.73632040692272338"/>
          <c:y val="0.1589857552707642"/>
          <c:w val="0.25471166401571388"/>
          <c:h val="0.6423253707666858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72325760100729"/>
          <c:y val="2.4971239348292935E-2"/>
          <c:w val="0.63212656915298926"/>
          <c:h val="0.84140928785690483"/>
        </c:manualLayout>
      </c:layout>
      <c:scatterChart>
        <c:scatterStyle val="lineMarker"/>
        <c:varyColors val="0"/>
        <c:ser>
          <c:idx val="0"/>
          <c:order val="0"/>
          <c:tx>
            <c:v>Мощность разряда накопителя</c:v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Лист3!$R$3:$R$25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5.07</c:v>
                </c:pt>
                <c:pt idx="7">
                  <c:v>5.12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</c:v>
                </c:pt>
                <c:pt idx="17">
                  <c:v>15</c:v>
                </c:pt>
                <c:pt idx="18">
                  <c:v>16</c:v>
                </c:pt>
                <c:pt idx="19">
                  <c:v>17</c:v>
                </c:pt>
                <c:pt idx="20">
                  <c:v>18</c:v>
                </c:pt>
                <c:pt idx="21">
                  <c:v>19</c:v>
                </c:pt>
                <c:pt idx="22">
                  <c:v>20</c:v>
                </c:pt>
              </c:numCache>
            </c:numRef>
          </c:xVal>
          <c:yVal>
            <c:numRef>
              <c:f>Лист3!$Q$3:$Q$25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80</c:v>
                </c:pt>
                <c:pt idx="8">
                  <c:v>75</c:v>
                </c:pt>
                <c:pt idx="9">
                  <c:v>65</c:v>
                </c:pt>
                <c:pt idx="10">
                  <c:v>53</c:v>
                </c:pt>
                <c:pt idx="11">
                  <c:v>41</c:v>
                </c:pt>
                <c:pt idx="12">
                  <c:v>30</c:v>
                </c:pt>
                <c:pt idx="13">
                  <c:v>20</c:v>
                </c:pt>
                <c:pt idx="14">
                  <c:v>10</c:v>
                </c:pt>
                <c:pt idx="15">
                  <c:v>5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yVal>
          <c:smooth val="0"/>
        </c:ser>
        <c:ser>
          <c:idx val="2"/>
          <c:order val="1"/>
          <c:tx>
            <c:v>Мощность генератора</c:v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Лист3!$P$3:$P$24</c:f>
              <c:numCache>
                <c:formatCode>General</c:formatCode>
                <c:ptCount val="2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Лист3!$O$3:$O$24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15</c:v>
                </c:pt>
                <c:pt idx="8">
                  <c:v>27</c:v>
                </c:pt>
                <c:pt idx="9">
                  <c:v>39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75</c:v>
                </c:pt>
                <c:pt idx="14">
                  <c:v>78</c:v>
                </c:pt>
                <c:pt idx="15">
                  <c:v>79</c:v>
                </c:pt>
                <c:pt idx="16">
                  <c:v>80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</c:numCache>
            </c:numRef>
          </c:yVal>
          <c:smooth val="0"/>
        </c:ser>
        <c:ser>
          <c:idx val="1"/>
          <c:order val="2"/>
          <c:tx>
            <c:v>Мощность нагрузки</c:v>
          </c:tx>
          <c:spPr>
            <a:ln w="28575">
              <a:solidFill>
                <a:srgbClr val="C00000"/>
              </a:solidFill>
            </a:ln>
            <a:effectLst>
              <a:softEdge rad="0"/>
            </a:effectLst>
          </c:spPr>
          <c:marker>
            <c:symbol val="none"/>
          </c:marker>
          <c:xVal>
            <c:numRef>
              <c:f>Лист3!$M$3:$M$25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</c:v>
                </c:pt>
                <c:pt idx="17">
                  <c:v>15</c:v>
                </c:pt>
                <c:pt idx="18">
                  <c:v>16</c:v>
                </c:pt>
                <c:pt idx="19">
                  <c:v>17</c:v>
                </c:pt>
                <c:pt idx="20">
                  <c:v>18</c:v>
                </c:pt>
                <c:pt idx="21">
                  <c:v>19</c:v>
                </c:pt>
                <c:pt idx="22">
                  <c:v>20</c:v>
                </c:pt>
              </c:numCache>
            </c:numRef>
          </c:xVal>
          <c:yVal>
            <c:numRef>
              <c:f>Лист3!$N$3:$N$25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80</c:v>
                </c:pt>
                <c:pt idx="8">
                  <c:v>80</c:v>
                </c:pt>
                <c:pt idx="9">
                  <c:v>80</c:v>
                </c:pt>
                <c:pt idx="10">
                  <c:v>80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  <c:pt idx="14">
                  <c:v>80</c:v>
                </c:pt>
                <c:pt idx="15">
                  <c:v>80</c:v>
                </c:pt>
                <c:pt idx="16">
                  <c:v>80</c:v>
                </c:pt>
                <c:pt idx="17">
                  <c:v>80</c:v>
                </c:pt>
                <c:pt idx="18">
                  <c:v>80</c:v>
                </c:pt>
                <c:pt idx="19">
                  <c:v>80</c:v>
                </c:pt>
                <c:pt idx="20">
                  <c:v>80</c:v>
                </c:pt>
                <c:pt idx="21">
                  <c:v>80</c:v>
                </c:pt>
                <c:pt idx="22">
                  <c:v>80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705344"/>
        <c:axId val="113707264"/>
      </c:scatterChart>
      <c:valAx>
        <c:axId val="113705344"/>
        <c:scaling>
          <c:orientation val="minMax"/>
          <c:max val="20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t, </a:t>
                </a:r>
                <a:r>
                  <a:rPr lang="ru-RU" dirty="0" smtClean="0"/>
                  <a:t>сек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0061509369329331"/>
              <c:y val="0.895060093038095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3707264"/>
        <c:crosses val="autoZero"/>
        <c:crossBetween val="midCat"/>
        <c:minorUnit val="1"/>
      </c:valAx>
      <c:valAx>
        <c:axId val="113707264"/>
        <c:scaling>
          <c:orientation val="minMax"/>
          <c:max val="100"/>
          <c:min val="0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Электрическая</a:t>
                </a:r>
              </a:p>
              <a:p>
                <a:pPr>
                  <a:defRPr/>
                </a:pPr>
                <a:r>
                  <a:rPr lang="ru-RU"/>
                  <a:t>нагрузка,</a:t>
                </a:r>
                <a:r>
                  <a:rPr lang="ru-RU" baseline="0"/>
                  <a:t> %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5.5555555555555558E-3"/>
              <c:y val="5.426306247801498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3705344"/>
        <c:crosses val="autoZero"/>
        <c:crossBetween val="midCat"/>
        <c:majorUnit val="10"/>
        <c:minorUnit val="5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828061928304263"/>
          <c:y val="0.32099710436539536"/>
          <c:w val="0.20952671925341629"/>
          <c:h val="0.41718183468897113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18815350268228"/>
          <c:y val="5.1400554097404488E-2"/>
          <c:w val="0.65004530449477527"/>
          <c:h val="0.83493714242169625"/>
        </c:manualLayout>
      </c:layout>
      <c:scatterChart>
        <c:scatterStyle val="lineMarker"/>
        <c:varyColors val="0"/>
        <c:ser>
          <c:idx val="0"/>
          <c:order val="0"/>
          <c:tx>
            <c:v>Нагрузка</c:v>
          </c:tx>
          <c:marker>
            <c:symbol val="none"/>
          </c:marker>
          <c:xVal>
            <c:numRef>
              <c:f>'График нагрузки'!$B$16:$B$63</c:f>
              <c:numCache>
                <c:formatCode>General</c:formatCode>
                <c:ptCount val="4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  <c:pt idx="14">
                  <c:v>7</c:v>
                </c:pt>
                <c:pt idx="15">
                  <c:v>8</c:v>
                </c:pt>
                <c:pt idx="16">
                  <c:v>8</c:v>
                </c:pt>
                <c:pt idx="17">
                  <c:v>9</c:v>
                </c:pt>
                <c:pt idx="18">
                  <c:v>9</c:v>
                </c:pt>
                <c:pt idx="19">
                  <c:v>10</c:v>
                </c:pt>
                <c:pt idx="20">
                  <c:v>10</c:v>
                </c:pt>
                <c:pt idx="21">
                  <c:v>11</c:v>
                </c:pt>
                <c:pt idx="22">
                  <c:v>11</c:v>
                </c:pt>
                <c:pt idx="23">
                  <c:v>12</c:v>
                </c:pt>
                <c:pt idx="24">
                  <c:v>12</c:v>
                </c:pt>
                <c:pt idx="25">
                  <c:v>13</c:v>
                </c:pt>
                <c:pt idx="26">
                  <c:v>13</c:v>
                </c:pt>
                <c:pt idx="27">
                  <c:v>14</c:v>
                </c:pt>
                <c:pt idx="28">
                  <c:v>14</c:v>
                </c:pt>
                <c:pt idx="29">
                  <c:v>15</c:v>
                </c:pt>
                <c:pt idx="30">
                  <c:v>15</c:v>
                </c:pt>
                <c:pt idx="31">
                  <c:v>16</c:v>
                </c:pt>
                <c:pt idx="32">
                  <c:v>16</c:v>
                </c:pt>
                <c:pt idx="33">
                  <c:v>17</c:v>
                </c:pt>
                <c:pt idx="34">
                  <c:v>17</c:v>
                </c:pt>
                <c:pt idx="35">
                  <c:v>18</c:v>
                </c:pt>
                <c:pt idx="36">
                  <c:v>18</c:v>
                </c:pt>
                <c:pt idx="37">
                  <c:v>19</c:v>
                </c:pt>
                <c:pt idx="38">
                  <c:v>19</c:v>
                </c:pt>
                <c:pt idx="39">
                  <c:v>20</c:v>
                </c:pt>
                <c:pt idx="40">
                  <c:v>20</c:v>
                </c:pt>
                <c:pt idx="41">
                  <c:v>21</c:v>
                </c:pt>
                <c:pt idx="42">
                  <c:v>21</c:v>
                </c:pt>
                <c:pt idx="43">
                  <c:v>22</c:v>
                </c:pt>
                <c:pt idx="44">
                  <c:v>22</c:v>
                </c:pt>
                <c:pt idx="45">
                  <c:v>23</c:v>
                </c:pt>
                <c:pt idx="46">
                  <c:v>23</c:v>
                </c:pt>
                <c:pt idx="47">
                  <c:v>24</c:v>
                </c:pt>
              </c:numCache>
            </c:numRef>
          </c:xVal>
          <c:yVal>
            <c:numRef>
              <c:f>'График нагрузки'!$H$16:$H$63</c:f>
              <c:numCache>
                <c:formatCode>General</c:formatCode>
                <c:ptCount val="48"/>
                <c:pt idx="0">
                  <c:v>384</c:v>
                </c:pt>
                <c:pt idx="1">
                  <c:v>384</c:v>
                </c:pt>
                <c:pt idx="2">
                  <c:v>377</c:v>
                </c:pt>
                <c:pt idx="3">
                  <c:v>377</c:v>
                </c:pt>
                <c:pt idx="4">
                  <c:v>363</c:v>
                </c:pt>
                <c:pt idx="5">
                  <c:v>363</c:v>
                </c:pt>
                <c:pt idx="6">
                  <c:v>370</c:v>
                </c:pt>
                <c:pt idx="7">
                  <c:v>370</c:v>
                </c:pt>
                <c:pt idx="8">
                  <c:v>370</c:v>
                </c:pt>
                <c:pt idx="9">
                  <c:v>370</c:v>
                </c:pt>
                <c:pt idx="10">
                  <c:v>370</c:v>
                </c:pt>
                <c:pt idx="11">
                  <c:v>370</c:v>
                </c:pt>
                <c:pt idx="12">
                  <c:v>405</c:v>
                </c:pt>
                <c:pt idx="13">
                  <c:v>405</c:v>
                </c:pt>
                <c:pt idx="14">
                  <c:v>440</c:v>
                </c:pt>
                <c:pt idx="15">
                  <c:v>440</c:v>
                </c:pt>
                <c:pt idx="16">
                  <c:v>510</c:v>
                </c:pt>
                <c:pt idx="17">
                  <c:v>510</c:v>
                </c:pt>
                <c:pt idx="18">
                  <c:v>475</c:v>
                </c:pt>
                <c:pt idx="19">
                  <c:v>475</c:v>
                </c:pt>
                <c:pt idx="20">
                  <c:v>440</c:v>
                </c:pt>
                <c:pt idx="21">
                  <c:v>440</c:v>
                </c:pt>
                <c:pt idx="22">
                  <c:v>391</c:v>
                </c:pt>
                <c:pt idx="23">
                  <c:v>391</c:v>
                </c:pt>
                <c:pt idx="24">
                  <c:v>370</c:v>
                </c:pt>
                <c:pt idx="25">
                  <c:v>370</c:v>
                </c:pt>
                <c:pt idx="26">
                  <c:v>363</c:v>
                </c:pt>
                <c:pt idx="27">
                  <c:v>363</c:v>
                </c:pt>
                <c:pt idx="28">
                  <c:v>349</c:v>
                </c:pt>
                <c:pt idx="29">
                  <c:v>349</c:v>
                </c:pt>
                <c:pt idx="30">
                  <c:v>363</c:v>
                </c:pt>
                <c:pt idx="31">
                  <c:v>363</c:v>
                </c:pt>
                <c:pt idx="32">
                  <c:v>335</c:v>
                </c:pt>
                <c:pt idx="33">
                  <c:v>335</c:v>
                </c:pt>
                <c:pt idx="34">
                  <c:v>370</c:v>
                </c:pt>
                <c:pt idx="35">
                  <c:v>370</c:v>
                </c:pt>
                <c:pt idx="36">
                  <c:v>440</c:v>
                </c:pt>
                <c:pt idx="37">
                  <c:v>440</c:v>
                </c:pt>
                <c:pt idx="38">
                  <c:v>545</c:v>
                </c:pt>
                <c:pt idx="39">
                  <c:v>545</c:v>
                </c:pt>
                <c:pt idx="40">
                  <c:v>482</c:v>
                </c:pt>
                <c:pt idx="41">
                  <c:v>482</c:v>
                </c:pt>
                <c:pt idx="42">
                  <c:v>412</c:v>
                </c:pt>
                <c:pt idx="43">
                  <c:v>412</c:v>
                </c:pt>
                <c:pt idx="44">
                  <c:v>398</c:v>
                </c:pt>
                <c:pt idx="45">
                  <c:v>398</c:v>
                </c:pt>
                <c:pt idx="46">
                  <c:v>363</c:v>
                </c:pt>
                <c:pt idx="47">
                  <c:v>363</c:v>
                </c:pt>
              </c:numCache>
            </c:numRef>
          </c:yVal>
          <c:smooth val="0"/>
        </c:ser>
        <c:ser>
          <c:idx val="2"/>
          <c:order val="1"/>
          <c:tx>
            <c:v>зона регулирования генератора</c:v>
          </c:tx>
          <c:spPr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</c:spPr>
          <c:marker>
            <c:symbol val="none"/>
          </c:marker>
          <c:xVal>
            <c:numRef>
              <c:f>'График нагрузки'!$B$16:$B$64</c:f>
              <c:numCache>
                <c:formatCode>General</c:formatCode>
                <c:ptCount val="4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  <c:pt idx="14">
                  <c:v>7</c:v>
                </c:pt>
                <c:pt idx="15">
                  <c:v>8</c:v>
                </c:pt>
                <c:pt idx="16">
                  <c:v>8</c:v>
                </c:pt>
                <c:pt idx="17">
                  <c:v>9</c:v>
                </c:pt>
                <c:pt idx="18">
                  <c:v>9</c:v>
                </c:pt>
                <c:pt idx="19">
                  <c:v>10</c:v>
                </c:pt>
                <c:pt idx="20">
                  <c:v>10</c:v>
                </c:pt>
                <c:pt idx="21">
                  <c:v>11</c:v>
                </c:pt>
                <c:pt idx="22">
                  <c:v>11</c:v>
                </c:pt>
                <c:pt idx="23">
                  <c:v>12</c:v>
                </c:pt>
                <c:pt idx="24">
                  <c:v>12</c:v>
                </c:pt>
                <c:pt idx="25">
                  <c:v>13</c:v>
                </c:pt>
                <c:pt idx="26">
                  <c:v>13</c:v>
                </c:pt>
                <c:pt idx="27">
                  <c:v>14</c:v>
                </c:pt>
                <c:pt idx="28">
                  <c:v>14</c:v>
                </c:pt>
                <c:pt idx="29">
                  <c:v>15</c:v>
                </c:pt>
                <c:pt idx="30">
                  <c:v>15</c:v>
                </c:pt>
                <c:pt idx="31">
                  <c:v>16</c:v>
                </c:pt>
                <c:pt idx="32">
                  <c:v>16</c:v>
                </c:pt>
                <c:pt idx="33">
                  <c:v>17</c:v>
                </c:pt>
                <c:pt idx="34">
                  <c:v>17</c:v>
                </c:pt>
                <c:pt idx="35">
                  <c:v>18</c:v>
                </c:pt>
                <c:pt idx="36">
                  <c:v>18</c:v>
                </c:pt>
                <c:pt idx="37">
                  <c:v>19</c:v>
                </c:pt>
                <c:pt idx="38">
                  <c:v>19</c:v>
                </c:pt>
                <c:pt idx="39">
                  <c:v>20</c:v>
                </c:pt>
                <c:pt idx="40">
                  <c:v>20</c:v>
                </c:pt>
                <c:pt idx="41">
                  <c:v>21</c:v>
                </c:pt>
                <c:pt idx="42">
                  <c:v>21</c:v>
                </c:pt>
                <c:pt idx="43">
                  <c:v>22</c:v>
                </c:pt>
                <c:pt idx="44">
                  <c:v>22</c:v>
                </c:pt>
                <c:pt idx="45">
                  <c:v>23</c:v>
                </c:pt>
                <c:pt idx="46">
                  <c:v>23</c:v>
                </c:pt>
                <c:pt idx="47">
                  <c:v>24</c:v>
                </c:pt>
              </c:numCache>
            </c:numRef>
          </c:xVal>
          <c:yVal>
            <c:numRef>
              <c:f>'График нагрузки'!$F$16:$F$64</c:f>
              <c:numCache>
                <c:formatCode>General</c:formatCode>
                <c:ptCount val="49"/>
                <c:pt idx="0">
                  <c:v>490</c:v>
                </c:pt>
                <c:pt idx="1">
                  <c:v>490</c:v>
                </c:pt>
                <c:pt idx="2">
                  <c:v>490</c:v>
                </c:pt>
                <c:pt idx="3">
                  <c:v>490</c:v>
                </c:pt>
                <c:pt idx="4">
                  <c:v>490</c:v>
                </c:pt>
                <c:pt idx="5">
                  <c:v>490</c:v>
                </c:pt>
                <c:pt idx="6">
                  <c:v>490</c:v>
                </c:pt>
                <c:pt idx="7">
                  <c:v>490</c:v>
                </c:pt>
                <c:pt idx="8">
                  <c:v>490</c:v>
                </c:pt>
                <c:pt idx="9">
                  <c:v>490</c:v>
                </c:pt>
                <c:pt idx="10">
                  <c:v>490</c:v>
                </c:pt>
                <c:pt idx="11">
                  <c:v>490</c:v>
                </c:pt>
                <c:pt idx="12">
                  <c:v>490</c:v>
                </c:pt>
                <c:pt idx="13">
                  <c:v>490</c:v>
                </c:pt>
                <c:pt idx="14">
                  <c:v>490</c:v>
                </c:pt>
                <c:pt idx="15">
                  <c:v>490</c:v>
                </c:pt>
                <c:pt idx="16">
                  <c:v>490</c:v>
                </c:pt>
                <c:pt idx="17">
                  <c:v>490</c:v>
                </c:pt>
                <c:pt idx="18">
                  <c:v>490</c:v>
                </c:pt>
                <c:pt idx="19">
                  <c:v>490</c:v>
                </c:pt>
                <c:pt idx="20">
                  <c:v>490</c:v>
                </c:pt>
                <c:pt idx="21">
                  <c:v>490</c:v>
                </c:pt>
                <c:pt idx="22">
                  <c:v>490</c:v>
                </c:pt>
                <c:pt idx="23">
                  <c:v>490</c:v>
                </c:pt>
                <c:pt idx="24">
                  <c:v>490</c:v>
                </c:pt>
                <c:pt idx="25">
                  <c:v>490</c:v>
                </c:pt>
                <c:pt idx="26">
                  <c:v>490</c:v>
                </c:pt>
                <c:pt idx="27">
                  <c:v>490</c:v>
                </c:pt>
                <c:pt idx="28">
                  <c:v>490</c:v>
                </c:pt>
                <c:pt idx="29">
                  <c:v>490</c:v>
                </c:pt>
                <c:pt idx="30">
                  <c:v>490</c:v>
                </c:pt>
                <c:pt idx="31">
                  <c:v>490</c:v>
                </c:pt>
                <c:pt idx="32">
                  <c:v>490</c:v>
                </c:pt>
                <c:pt idx="33">
                  <c:v>490</c:v>
                </c:pt>
                <c:pt idx="34">
                  <c:v>490</c:v>
                </c:pt>
                <c:pt idx="35">
                  <c:v>490</c:v>
                </c:pt>
                <c:pt idx="36">
                  <c:v>490</c:v>
                </c:pt>
                <c:pt idx="37">
                  <c:v>490</c:v>
                </c:pt>
                <c:pt idx="38">
                  <c:v>490</c:v>
                </c:pt>
                <c:pt idx="39">
                  <c:v>490</c:v>
                </c:pt>
                <c:pt idx="40">
                  <c:v>490</c:v>
                </c:pt>
                <c:pt idx="41">
                  <c:v>490</c:v>
                </c:pt>
                <c:pt idx="42">
                  <c:v>490</c:v>
                </c:pt>
                <c:pt idx="43">
                  <c:v>490</c:v>
                </c:pt>
                <c:pt idx="44">
                  <c:v>490</c:v>
                </c:pt>
                <c:pt idx="45">
                  <c:v>490</c:v>
                </c:pt>
                <c:pt idx="46">
                  <c:v>490</c:v>
                </c:pt>
                <c:pt idx="47">
                  <c:v>490</c:v>
                </c:pt>
              </c:numCache>
            </c:numRef>
          </c:yVal>
          <c:smooth val="0"/>
        </c:ser>
        <c:ser>
          <c:idx val="3"/>
          <c:order val="2"/>
          <c:tx>
            <c:v>мин</c:v>
          </c:tx>
          <c:spPr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'График нагрузки'!$B$16:$B$64</c:f>
              <c:numCache>
                <c:formatCode>General</c:formatCode>
                <c:ptCount val="4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  <c:pt idx="14">
                  <c:v>7</c:v>
                </c:pt>
                <c:pt idx="15">
                  <c:v>8</c:v>
                </c:pt>
                <c:pt idx="16">
                  <c:v>8</c:v>
                </c:pt>
                <c:pt idx="17">
                  <c:v>9</c:v>
                </c:pt>
                <c:pt idx="18">
                  <c:v>9</c:v>
                </c:pt>
                <c:pt idx="19">
                  <c:v>10</c:v>
                </c:pt>
                <c:pt idx="20">
                  <c:v>10</c:v>
                </c:pt>
                <c:pt idx="21">
                  <c:v>11</c:v>
                </c:pt>
                <c:pt idx="22">
                  <c:v>11</c:v>
                </c:pt>
                <c:pt idx="23">
                  <c:v>12</c:v>
                </c:pt>
                <c:pt idx="24">
                  <c:v>12</c:v>
                </c:pt>
                <c:pt idx="25">
                  <c:v>13</c:v>
                </c:pt>
                <c:pt idx="26">
                  <c:v>13</c:v>
                </c:pt>
                <c:pt idx="27">
                  <c:v>14</c:v>
                </c:pt>
                <c:pt idx="28">
                  <c:v>14</c:v>
                </c:pt>
                <c:pt idx="29">
                  <c:v>15</c:v>
                </c:pt>
                <c:pt idx="30">
                  <c:v>15</c:v>
                </c:pt>
                <c:pt idx="31">
                  <c:v>16</c:v>
                </c:pt>
                <c:pt idx="32">
                  <c:v>16</c:v>
                </c:pt>
                <c:pt idx="33">
                  <c:v>17</c:v>
                </c:pt>
                <c:pt idx="34">
                  <c:v>17</c:v>
                </c:pt>
                <c:pt idx="35">
                  <c:v>18</c:v>
                </c:pt>
                <c:pt idx="36">
                  <c:v>18</c:v>
                </c:pt>
                <c:pt idx="37">
                  <c:v>19</c:v>
                </c:pt>
                <c:pt idx="38">
                  <c:v>19</c:v>
                </c:pt>
                <c:pt idx="39">
                  <c:v>20</c:v>
                </c:pt>
                <c:pt idx="40">
                  <c:v>20</c:v>
                </c:pt>
                <c:pt idx="41">
                  <c:v>21</c:v>
                </c:pt>
                <c:pt idx="42">
                  <c:v>21</c:v>
                </c:pt>
                <c:pt idx="43">
                  <c:v>22</c:v>
                </c:pt>
                <c:pt idx="44">
                  <c:v>22</c:v>
                </c:pt>
                <c:pt idx="45">
                  <c:v>23</c:v>
                </c:pt>
                <c:pt idx="46">
                  <c:v>23</c:v>
                </c:pt>
                <c:pt idx="47">
                  <c:v>24</c:v>
                </c:pt>
              </c:numCache>
            </c:numRef>
          </c:xVal>
          <c:yVal>
            <c:numRef>
              <c:f>'График нагрузки'!$G$16:$G$64</c:f>
              <c:numCache>
                <c:formatCode>General</c:formatCode>
                <c:ptCount val="49"/>
                <c:pt idx="0">
                  <c:v>370</c:v>
                </c:pt>
                <c:pt idx="1">
                  <c:v>370</c:v>
                </c:pt>
                <c:pt idx="2">
                  <c:v>370</c:v>
                </c:pt>
                <c:pt idx="3">
                  <c:v>370</c:v>
                </c:pt>
                <c:pt idx="4">
                  <c:v>370</c:v>
                </c:pt>
                <c:pt idx="5">
                  <c:v>370</c:v>
                </c:pt>
                <c:pt idx="6">
                  <c:v>370</c:v>
                </c:pt>
                <c:pt idx="7">
                  <c:v>370</c:v>
                </c:pt>
                <c:pt idx="8">
                  <c:v>370</c:v>
                </c:pt>
                <c:pt idx="9">
                  <c:v>370</c:v>
                </c:pt>
                <c:pt idx="10">
                  <c:v>370</c:v>
                </c:pt>
                <c:pt idx="11">
                  <c:v>370</c:v>
                </c:pt>
                <c:pt idx="12">
                  <c:v>370</c:v>
                </c:pt>
                <c:pt idx="13">
                  <c:v>370</c:v>
                </c:pt>
                <c:pt idx="14">
                  <c:v>370</c:v>
                </c:pt>
                <c:pt idx="15">
                  <c:v>370</c:v>
                </c:pt>
                <c:pt idx="16">
                  <c:v>370</c:v>
                </c:pt>
                <c:pt idx="17">
                  <c:v>370</c:v>
                </c:pt>
                <c:pt idx="18">
                  <c:v>370</c:v>
                </c:pt>
                <c:pt idx="19">
                  <c:v>370</c:v>
                </c:pt>
                <c:pt idx="20">
                  <c:v>370</c:v>
                </c:pt>
                <c:pt idx="21">
                  <c:v>370</c:v>
                </c:pt>
                <c:pt idx="22">
                  <c:v>370</c:v>
                </c:pt>
                <c:pt idx="23">
                  <c:v>370</c:v>
                </c:pt>
                <c:pt idx="24">
                  <c:v>370</c:v>
                </c:pt>
                <c:pt idx="25">
                  <c:v>370</c:v>
                </c:pt>
                <c:pt idx="26">
                  <c:v>370</c:v>
                </c:pt>
                <c:pt idx="27">
                  <c:v>370</c:v>
                </c:pt>
                <c:pt idx="28">
                  <c:v>370</c:v>
                </c:pt>
                <c:pt idx="29">
                  <c:v>370</c:v>
                </c:pt>
                <c:pt idx="30">
                  <c:v>370</c:v>
                </c:pt>
                <c:pt idx="31">
                  <c:v>370</c:v>
                </c:pt>
                <c:pt idx="32">
                  <c:v>370</c:v>
                </c:pt>
                <c:pt idx="33">
                  <c:v>370</c:v>
                </c:pt>
                <c:pt idx="34">
                  <c:v>370</c:v>
                </c:pt>
                <c:pt idx="35">
                  <c:v>370</c:v>
                </c:pt>
                <c:pt idx="36">
                  <c:v>370</c:v>
                </c:pt>
                <c:pt idx="37">
                  <c:v>370</c:v>
                </c:pt>
                <c:pt idx="38">
                  <c:v>370</c:v>
                </c:pt>
                <c:pt idx="39">
                  <c:v>370</c:v>
                </c:pt>
                <c:pt idx="40">
                  <c:v>370</c:v>
                </c:pt>
                <c:pt idx="41">
                  <c:v>370</c:v>
                </c:pt>
                <c:pt idx="42">
                  <c:v>370</c:v>
                </c:pt>
                <c:pt idx="43">
                  <c:v>370</c:v>
                </c:pt>
                <c:pt idx="44">
                  <c:v>370</c:v>
                </c:pt>
                <c:pt idx="45">
                  <c:v>370</c:v>
                </c:pt>
                <c:pt idx="46">
                  <c:v>370</c:v>
                </c:pt>
                <c:pt idx="47">
                  <c:v>370</c:v>
                </c:pt>
                <c:pt idx="48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779456"/>
        <c:axId val="113781376"/>
      </c:scatterChart>
      <c:valAx>
        <c:axId val="113779456"/>
        <c:scaling>
          <c:orientation val="minMax"/>
          <c:max val="24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t, </a:t>
                </a:r>
                <a:r>
                  <a:rPr lang="ru-RU"/>
                  <a:t>час</a:t>
                </a:r>
              </a:p>
            </c:rich>
          </c:tx>
          <c:layout>
            <c:manualLayout>
              <c:xMode val="edge"/>
              <c:yMode val="edge"/>
              <c:x val="0.80271726478090544"/>
              <c:y val="0.916386686907294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3781376"/>
        <c:crosses val="autoZero"/>
        <c:crossBetween val="midCat"/>
        <c:majorUnit val="1"/>
      </c:valAx>
      <c:valAx>
        <c:axId val="113781376"/>
        <c:scaling>
          <c:orientation val="minMax"/>
          <c:max val="600"/>
          <c:min val="0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P,</a:t>
                </a:r>
                <a:r>
                  <a:rPr lang="en-US" baseline="0"/>
                  <a:t> </a:t>
                </a:r>
                <a:r>
                  <a:rPr lang="ru-RU" baseline="0"/>
                  <a:t>кВт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8.5082008672335459E-3"/>
              <c:y val="0.101020341207349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3779456"/>
        <c:crosses val="autoZero"/>
        <c:crossBetween val="midCat"/>
        <c:majorUnit val="100"/>
        <c:minorUnit val="50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8150940172944261"/>
          <c:y val="0.21682487605715953"/>
          <c:w val="0.21210944762013229"/>
          <c:h val="0.4228317293671624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75461985705292"/>
          <c:y val="5.5946958274477439E-2"/>
          <c:w val="0.76185780944974368"/>
          <c:h val="0.88027450354978476"/>
        </c:manualLayout>
      </c:layout>
      <c:barChart>
        <c:barDir val="col"/>
        <c:grouping val="clustered"/>
        <c:varyColors val="0"/>
        <c:ser>
          <c:idx val="1"/>
          <c:order val="0"/>
          <c:invertIfNegative val="0"/>
          <c:cat>
            <c:numRef>
              <c:f>окупаемость!$C$71:$M$71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окупаемость!$C$72:$M$72</c:f>
              <c:numCache>
                <c:formatCode>General</c:formatCode>
                <c:ptCount val="11"/>
                <c:pt idx="0" formatCode="0.00">
                  <c:v>-24000</c:v>
                </c:pt>
                <c:pt idx="1">
                  <c:v>-17776.895999999997</c:v>
                </c:pt>
                <c:pt idx="2">
                  <c:v>-11553.791999999994</c:v>
                </c:pt>
                <c:pt idx="3">
                  <c:v>-5330.6879999999919</c:v>
                </c:pt>
                <c:pt idx="4">
                  <c:v>892.41600000001017</c:v>
                </c:pt>
                <c:pt idx="5">
                  <c:v>7115.5200000000123</c:v>
                </c:pt>
                <c:pt idx="6">
                  <c:v>13338.624000000014</c:v>
                </c:pt>
                <c:pt idx="7">
                  <c:v>19561.728000000017</c:v>
                </c:pt>
                <c:pt idx="8">
                  <c:v>25784.83200000002</c:v>
                </c:pt>
                <c:pt idx="9">
                  <c:v>32007.936000000023</c:v>
                </c:pt>
                <c:pt idx="10">
                  <c:v>38231.040000000023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3823104"/>
        <c:axId val="113837568"/>
      </c:barChart>
      <c:catAx>
        <c:axId val="113823104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</a:t>
                </a:r>
              </a:p>
            </c:rich>
          </c:tx>
          <c:layout>
            <c:manualLayout>
              <c:xMode val="edge"/>
              <c:yMode val="edge"/>
              <c:x val="0.93872456631802814"/>
              <c:y val="0.642164311492271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3837568"/>
        <c:crosses val="autoZero"/>
        <c:auto val="1"/>
        <c:lblAlgn val="ctr"/>
        <c:lblOffset val="100"/>
        <c:noMultiLvlLbl val="0"/>
      </c:catAx>
      <c:valAx>
        <c:axId val="113837568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тыс.р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7.336213181685623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13823104"/>
        <c:crosses val="autoZero"/>
        <c:crossBetween val="between"/>
        <c:minorUnit val="5000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0.63559</cdr:x>
      <cdr:y>0.19295</cdr:y>
    </cdr:from>
    <cdr:to>
      <cdr:x>0.71788</cdr:x>
      <cdr:y>0.30753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0601" y="432048"/>
          <a:ext cx="699214" cy="256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min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44CB8-FA6F-4DFD-A8E0-4F2B552ABC2F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8B403-D98E-4065-91DB-CF620AC37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6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B403-D98E-4065-91DB-CF620AC37C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6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B403-D98E-4065-91DB-CF620AC37C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2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B403-D98E-4065-91DB-CF620AC37C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2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B403-D98E-4065-91DB-CF620AC37C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2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17488" y="764704"/>
            <a:ext cx="9180000" cy="25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ru-RU" sz="1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645024"/>
            <a:ext cx="4032448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81"/>
            <a:ext cx="1450163" cy="79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82CF-2A7C-4D59-939D-9C54E3146DA1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4A18-3D62-49F0-83F1-0811C36EEE20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451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ru-RU" sz="1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512" y="-32455"/>
            <a:ext cx="8229600" cy="68157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1" y="908720"/>
            <a:ext cx="8229600" cy="5184576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5EF-A4C4-4D6B-9C8D-78749BEB2AC4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33178" y="6278563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79388" y="6308725"/>
            <a:ext cx="8964612" cy="406400"/>
            <a:chOff x="179388" y="6308725"/>
            <a:chExt cx="8964612" cy="406400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8699500" y="6308725"/>
              <a:ext cx="46038" cy="334963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179388" y="6597650"/>
              <a:ext cx="8383587" cy="46038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8540750" y="6332538"/>
              <a:ext cx="46038" cy="311150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8540750" y="6308725"/>
              <a:ext cx="180975" cy="46038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8721725" y="6597650"/>
              <a:ext cx="422275" cy="46038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323850" y="6669088"/>
              <a:ext cx="8310563" cy="460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8610600" y="6403975"/>
              <a:ext cx="46038" cy="311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8610600" y="6381750"/>
              <a:ext cx="184150" cy="460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8794750" y="6669088"/>
              <a:ext cx="349250" cy="460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8770938" y="6381750"/>
              <a:ext cx="46037" cy="333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782D-EE1F-4463-90BF-E48ED4DAC335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82EB-E7A8-4D0D-89B8-A2A862C07567}" type="datetime1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5967-D7C9-4AD5-A7BD-2C985BBDF27C}" type="datetime1">
              <a:rPr lang="ru-RU" smtClean="0"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06BCB-DCAC-4069-A6F0-28B8AA1DE0E9}" type="datetime1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C0FC-D9CD-4DF5-84D7-3BBD961C34A8}" type="datetime1">
              <a:rPr lang="ru-RU" smtClean="0"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AAE1-406E-4151-95EC-00F7CB21C7A8}" type="datetime1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0" y="692696"/>
            <a:ext cx="9144000" cy="1196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ru-RU" sz="1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3688" y="692696"/>
            <a:ext cx="5486400" cy="1196752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51720" y="1916832"/>
            <a:ext cx="4896544" cy="35387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4990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EC78-F081-4F14-8C7D-A4A99A482990}" type="datetime1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179388" y="6308725"/>
            <a:ext cx="8964612" cy="406400"/>
            <a:chOff x="179388" y="6308725"/>
            <a:chExt cx="8964612" cy="406400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8699500" y="6308725"/>
              <a:ext cx="46038" cy="334963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179388" y="6597650"/>
              <a:ext cx="8383587" cy="46038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8540750" y="6332538"/>
              <a:ext cx="46038" cy="311150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8540750" y="6308725"/>
              <a:ext cx="180975" cy="46038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8721725" y="6597650"/>
              <a:ext cx="422275" cy="46038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323850" y="6669088"/>
              <a:ext cx="8310563" cy="460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8610600" y="6403975"/>
              <a:ext cx="46038" cy="311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8610600" y="6381750"/>
              <a:ext cx="184150" cy="460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8794750" y="6669088"/>
              <a:ext cx="349250" cy="460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8770938" y="6381750"/>
              <a:ext cx="46037" cy="333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81"/>
            <a:ext cx="1450163" cy="79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93C45-FF45-4437-9913-7E361D3B4867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55576" y="6273225"/>
            <a:ext cx="78843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10-11 ноября, XII </a:t>
            </a:r>
            <a:r>
              <a:rPr lang="ru-RU" sz="1600" b="1" dirty="0" err="1" smtClean="0">
                <a:solidFill>
                  <a:srgbClr val="C00000"/>
                </a:solidFill>
                <a:latin typeface="+mj-lt"/>
              </a:rPr>
              <a:t>Инновационно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инвестиционный  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форум </a:t>
            </a:r>
            <a:endParaRPr lang="en-US" sz="16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«</a:t>
            </a:r>
            <a:r>
              <a:rPr lang="ru-RU" sz="1600" b="1" dirty="0">
                <a:solidFill>
                  <a:srgbClr val="C00000"/>
                </a:solidFill>
                <a:latin typeface="+mj-lt"/>
              </a:rPr>
              <a:t>Инновационная энергетика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»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ea typeface="Tahoma" pitchFamily="34" charset="0"/>
                <a:cs typeface="Arial" panose="020B0604020202020204" pitchFamily="34" charset="0"/>
              </a:rPr>
              <a:t>, г. Новосибирск, 2016 </a:t>
            </a:r>
            <a:r>
              <a:rPr lang="ru-RU" sz="16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anose="020B0604020202020204" pitchFamily="34" charset="0"/>
              </a:rPr>
              <a:t>г</a:t>
            </a:r>
            <a:r>
              <a:rPr lang="ru-RU" sz="1600" b="1" dirty="0" smtClean="0">
                <a:solidFill>
                  <a:srgbClr val="C00000"/>
                </a:solidFill>
                <a:latin typeface="+mj-lt"/>
                <a:ea typeface="Tahoma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+mj-lt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Повышение энергоэффективности и надежности когенерационных котельных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508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330" y="908720"/>
            <a:ext cx="8600157" cy="20882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Как отмечалось ранее возможны два режима работы источников распределенной генерации с сетью: параллельный и автономный. </a:t>
            </a:r>
            <a:r>
              <a:rPr lang="ru-RU" sz="1800" dirty="0"/>
              <a:t>В</a:t>
            </a:r>
            <a:r>
              <a:rPr lang="ru-RU" sz="1800" dirty="0" smtClean="0"/>
              <a:t>ажным требованием для потребителей в своем составе имеющих источники распределенной генерации является недопустимость </a:t>
            </a:r>
            <a:r>
              <a:rPr lang="ru-RU" sz="1800" dirty="0" err="1" smtClean="0"/>
              <a:t>перетока</a:t>
            </a:r>
            <a:r>
              <a:rPr lang="ru-RU" sz="1800" dirty="0" smtClean="0"/>
              <a:t> электроэнергии в сеть. Этот режим работы может возникнуть при резком снижении мощности нагрузки.</a:t>
            </a:r>
          </a:p>
          <a:p>
            <a:r>
              <a:rPr lang="ru-RU" sz="1800" dirty="0" smtClean="0"/>
              <a:t>Система накопления электроэнергии способна обеспечить данное требования, накапливая электроэнергию во время отключения нагрузки (рис. 8).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1098" y="0"/>
            <a:ext cx="845535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9pPr>
          </a:lstStyle>
          <a:p>
            <a:pPr algn="l"/>
            <a:r>
              <a:rPr lang="ru-RU" sz="2400" kern="0" dirty="0">
                <a:solidFill>
                  <a:schemeClr val="bg1"/>
                </a:solidFill>
              </a:rPr>
              <a:t>3</a:t>
            </a:r>
            <a:r>
              <a:rPr lang="ru-RU" sz="2400" kern="0" dirty="0" smtClean="0">
                <a:solidFill>
                  <a:schemeClr val="bg1"/>
                </a:solidFill>
              </a:rPr>
              <a:t>. ПРИМЕНЕНИЕ СНЭ В КОГЕНЕРАЦИОННОЙ КОТЕЛЬНОЙ</a:t>
            </a:r>
            <a:endParaRPr lang="ru-RU" sz="2400" kern="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8189" y="576262"/>
            <a:ext cx="8783960" cy="38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9pPr>
          </a:lstStyle>
          <a:p>
            <a:r>
              <a:rPr lang="ru-RU" kern="0" dirty="0" smtClean="0">
                <a:solidFill>
                  <a:schemeClr val="tx1"/>
                </a:solidFill>
              </a:rPr>
              <a:t>3.2. Параллельный режим работы ИРГ</a:t>
            </a:r>
            <a:endParaRPr lang="ru-RU" kern="0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65940"/>
              </p:ext>
            </p:extLst>
          </p:nvPr>
        </p:nvGraphicFramePr>
        <p:xfrm>
          <a:off x="308620" y="3068960"/>
          <a:ext cx="406287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716153"/>
              </p:ext>
            </p:extLst>
          </p:nvPr>
        </p:nvGraphicFramePr>
        <p:xfrm>
          <a:off x="4388868" y="3068960"/>
          <a:ext cx="47072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15616" y="5888305"/>
            <a:ext cx="6822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/>
              <a:t>Рисунок 8. Баланс мощности для случая без применения СНЭ (слева), и с применением СНЭ (справа)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4538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189" y="908720"/>
            <a:ext cx="8708306" cy="3240360"/>
          </a:xfrm>
        </p:spPr>
        <p:txBody>
          <a:bodyPr>
            <a:noAutofit/>
          </a:bodyPr>
          <a:lstStyle/>
          <a:p>
            <a:r>
              <a:rPr lang="ru-RU" sz="1800" dirty="0"/>
              <a:t>Холодный запуск </a:t>
            </a:r>
            <a:r>
              <a:rPr lang="ru-RU" sz="1800" dirty="0" err="1"/>
              <a:t>котлоагрегатов</a:t>
            </a:r>
            <a:r>
              <a:rPr lang="ru-RU" sz="1800" dirty="0"/>
              <a:t> осуществляется в течение 3 часов (для котлов ДКВР) с постепенным ростом электрической нагрузки. Так как в данном режиме генерировать электроэнергию паровыми машинами невозможно, предлагается осуществлять пуск от централизованной электросети (если говорить о подключенных к сети котельных), или от мобильной ДЭС (при полностью автономной котельной).</a:t>
            </a:r>
          </a:p>
          <a:p>
            <a:pPr marL="0" indent="0">
              <a:buNone/>
            </a:pPr>
            <a:r>
              <a:rPr lang="ru-RU" sz="1800" dirty="0" smtClean="0"/>
              <a:t>После осуществления пуска котельной возникает необходимость перехода из режима работы от внешнего источника в автономный режим. </a:t>
            </a:r>
            <a:r>
              <a:rPr lang="ru-RU" sz="1800" dirty="0"/>
              <a:t>П</a:t>
            </a:r>
            <a:r>
              <a:rPr lang="ru-RU" sz="1800" dirty="0" smtClean="0"/>
              <a:t>ереключение нагрузки с одной шины на другую в данном случае недостаточно. </a:t>
            </a:r>
            <a:r>
              <a:rPr lang="ru-RU" sz="1800" dirty="0" err="1" smtClean="0"/>
              <a:t>Наброс</a:t>
            </a:r>
            <a:r>
              <a:rPr lang="ru-RU" sz="1800" dirty="0" smtClean="0"/>
              <a:t> большой мощности на генератор, работающий на холостом ходу приведет к значительному снижению частоты и напряжения, что в свою очередь негативно отразится на работе </a:t>
            </a:r>
            <a:r>
              <a:rPr lang="ru-RU" sz="1800" dirty="0" err="1" smtClean="0"/>
              <a:t>электроприемников</a:t>
            </a:r>
            <a:r>
              <a:rPr lang="ru-RU" sz="1800" dirty="0" smtClean="0"/>
              <a:t> и может привести к остановке генератора.</a:t>
            </a: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8189" y="576262"/>
            <a:ext cx="8783960" cy="38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9pPr>
          </a:lstStyle>
          <a:p>
            <a:r>
              <a:rPr lang="ru-RU" kern="0" dirty="0" smtClean="0">
                <a:solidFill>
                  <a:schemeClr val="tx1"/>
                </a:solidFill>
              </a:rPr>
              <a:t>3.3. Переход из параллельного режима работы в автономный</a:t>
            </a: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21098" y="0"/>
            <a:ext cx="845535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9pPr>
          </a:lstStyle>
          <a:p>
            <a:pPr algn="l"/>
            <a:r>
              <a:rPr lang="ru-RU" sz="2400" kern="0" dirty="0">
                <a:solidFill>
                  <a:schemeClr val="bg1"/>
                </a:solidFill>
              </a:rPr>
              <a:t>3</a:t>
            </a:r>
            <a:r>
              <a:rPr lang="ru-RU" sz="2400" kern="0" dirty="0" smtClean="0">
                <a:solidFill>
                  <a:schemeClr val="bg1"/>
                </a:solidFill>
              </a:rPr>
              <a:t>. ПРИМЕНЕНИЕ СНЭ В КОГЕНЕРАЦИОННОЙ КОТЕЛЬНОЙ</a:t>
            </a:r>
            <a:endParaRPr lang="ru-RU" sz="2400" kern="0" dirty="0">
              <a:solidFill>
                <a:schemeClr val="bg1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555856"/>
              </p:ext>
            </p:extLst>
          </p:nvPr>
        </p:nvGraphicFramePr>
        <p:xfrm>
          <a:off x="360964" y="4028711"/>
          <a:ext cx="8496945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73928" y="6309320"/>
            <a:ext cx="26901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/>
              <a:t>Рисунок 9. График изменения частоты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751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08912" cy="23762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dirty="0" smtClean="0"/>
              <a:t>Одним из вариантов решения может стать система накопления электроэнергии (СНЭ). В момент переключения из режима питания от сети в автономный, СНЭ берет на себя всю мощность собственных нужд котельной и плавно (с заданной постоянной времени) снижает ее, постепенно загружая генератор, до тех пор пока вся мощность нагрузки не перейдет на генератор. В дальнейшем накопитель переводится в режим </a:t>
            </a:r>
            <a:r>
              <a:rPr lang="ru-RU" sz="1800" dirty="0" err="1" smtClean="0"/>
              <a:t>подзаряда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21098" y="0"/>
            <a:ext cx="845535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9pPr>
          </a:lstStyle>
          <a:p>
            <a:pPr algn="l"/>
            <a:r>
              <a:rPr lang="ru-RU" sz="2400" kern="0" dirty="0">
                <a:solidFill>
                  <a:schemeClr val="bg1"/>
                </a:solidFill>
              </a:rPr>
              <a:t>3</a:t>
            </a:r>
            <a:r>
              <a:rPr lang="ru-RU" sz="2400" kern="0" dirty="0" smtClean="0">
                <a:solidFill>
                  <a:schemeClr val="bg1"/>
                </a:solidFill>
              </a:rPr>
              <a:t>. ПРИМЕНЕНИЕ СНЭ В КОГЕНЕРАЦИОННОЙ КОТЕЛЬНОЙ</a:t>
            </a:r>
            <a:endParaRPr lang="ru-RU" sz="2400" kern="0" dirty="0">
              <a:solidFill>
                <a:schemeClr val="bg1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137769"/>
              </p:ext>
            </p:extLst>
          </p:nvPr>
        </p:nvGraphicFramePr>
        <p:xfrm>
          <a:off x="328189" y="3140968"/>
          <a:ext cx="86409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83768" y="6032321"/>
            <a:ext cx="45720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/>
              <a:t>Рисунок 10. График изменения мощности в различных элементах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28189" y="576262"/>
            <a:ext cx="8783960" cy="38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9pPr>
          </a:lstStyle>
          <a:p>
            <a:r>
              <a:rPr lang="ru-RU" kern="0" dirty="0" smtClean="0">
                <a:solidFill>
                  <a:schemeClr val="tx1"/>
                </a:solidFill>
              </a:rPr>
              <a:t>3.3. Переход из параллельного режима работы в автономный</a:t>
            </a:r>
            <a:endParaRPr lang="ru-RU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5182"/>
            <a:ext cx="7221565" cy="5762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3.4. Выбор параметров системы накопления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216" y="1124744"/>
            <a:ext cx="8748464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При выборе параметров СНЭ необходимо учитывать различные требования к системе накопления. СНЭ установленная в системе электроснабжения котельной должна :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Обеспечить плавную загрузку генератора при переходе из </a:t>
            </a:r>
            <a:r>
              <a:rPr lang="ru-RU" sz="1800" dirty="0"/>
              <a:t>параллельного режима работы в </a:t>
            </a:r>
            <a:r>
              <a:rPr lang="ru-RU" sz="1800" dirty="0" smtClean="0"/>
              <a:t>автономный;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о</a:t>
            </a:r>
            <a:r>
              <a:rPr lang="ru-RU" sz="1800" dirty="0" smtClean="0"/>
              <a:t>беспечить сглаживание коммутаций оборудования;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не допустить перегрузки генератора при превышении мощности нагрузки номинальной мощности генератора.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/>
              <a:t>В соответствии с данными требованиями и будет осуществлен выбор параметров СНЭ.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/>
              <a:t>Для обеспечения первого требования мощность системы накопления должна быть сопоставима с мощностью генератора (500 кВт), а так же иметь энергоемкость достаточную, чтобы обеспечить электроэнергией потребителей на время набора генератором мощности (порядка 1 минуты).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/>
              <a:t>Параметры СНЭ в соответствии с данным требованием: мощность – </a:t>
            </a:r>
            <a:r>
              <a:rPr lang="ru-RU" sz="1800" dirty="0"/>
              <a:t>5</a:t>
            </a:r>
            <a:r>
              <a:rPr lang="ru-RU" sz="1800" dirty="0" smtClean="0"/>
              <a:t>00 кВА, энергоемкость – 10 кВт·ч.</a:t>
            </a:r>
            <a:endParaRPr lang="ru-RU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21098" y="0"/>
            <a:ext cx="845535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9pPr>
          </a:lstStyle>
          <a:p>
            <a:pPr algn="l"/>
            <a:r>
              <a:rPr lang="ru-RU" sz="2400" kern="0" dirty="0">
                <a:solidFill>
                  <a:schemeClr val="bg1"/>
                </a:solidFill>
              </a:rPr>
              <a:t>3</a:t>
            </a:r>
            <a:r>
              <a:rPr lang="ru-RU" sz="2400" kern="0" dirty="0" smtClean="0">
                <a:solidFill>
                  <a:schemeClr val="bg1"/>
                </a:solidFill>
              </a:rPr>
              <a:t>. ПРИМЕНЕНИЕ СНЭ В КОГЕНЕРАЦИОННОЙ КОТЕЛЬНОЙ</a:t>
            </a:r>
            <a:endParaRPr lang="ru-RU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216" y="980728"/>
            <a:ext cx="8438256" cy="50405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/>
              <a:t>При рассмотрении второго требования необходимо проанализировать режимы работы  наиболее мощного оборудования. Данным оборудованием являются приводные асинхронные двигатели насосов, вентиляторов и пр.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/>
              <a:t>Для </a:t>
            </a:r>
            <a:r>
              <a:rPr lang="ru-RU" sz="1800" dirty="0"/>
              <a:t>поддержания необходимого давления в трубопроводах и осуществления необходимой циркуляции жидкости, приводные двигатели насосов оснащаются преобразователями </a:t>
            </a:r>
            <a:r>
              <a:rPr lang="ru-RU" sz="1800" dirty="0" smtClean="0"/>
              <a:t>частоты, обеспечивающие плавное регулирование частоты вращения и исключающие пусковые токи. С другой стороны технологической </a:t>
            </a:r>
            <a:r>
              <a:rPr lang="ru-RU" sz="1800" dirty="0"/>
              <a:t>нужды в преобразователях частоты для вентиляционного оборудования нет. Для компенсации пусковых токов данных </a:t>
            </a:r>
            <a:r>
              <a:rPr lang="ru-RU" sz="1800" dirty="0" err="1" smtClean="0"/>
              <a:t>электроприемников</a:t>
            </a:r>
            <a:r>
              <a:rPr lang="ru-RU" sz="1800" dirty="0" smtClean="0"/>
              <a:t> </a:t>
            </a:r>
            <a:r>
              <a:rPr lang="ru-RU" sz="1800" dirty="0"/>
              <a:t>предлагается использование СНЭ.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/>
              <a:t>Самым мощным </a:t>
            </a:r>
            <a:r>
              <a:rPr lang="ru-RU" sz="1800" dirty="0" err="1" smtClean="0"/>
              <a:t>электроприемником</a:t>
            </a:r>
            <a:r>
              <a:rPr lang="ru-RU" sz="1800" dirty="0" smtClean="0"/>
              <a:t> данного </a:t>
            </a:r>
            <a:r>
              <a:rPr lang="ru-RU" sz="1800" dirty="0"/>
              <a:t>типа </a:t>
            </a:r>
            <a:r>
              <a:rPr lang="ru-RU" sz="1800" dirty="0" smtClean="0"/>
              <a:t>является асинхронный двигатель привода дымососа </a:t>
            </a:r>
            <a:r>
              <a:rPr lang="ru-RU" sz="1800" dirty="0"/>
              <a:t>(75 кВт). </a:t>
            </a:r>
            <a:r>
              <a:rPr lang="ru-RU" sz="1800" dirty="0" smtClean="0"/>
              <a:t>Пусковой </a:t>
            </a:r>
            <a:r>
              <a:rPr lang="ru-RU" sz="1800" dirty="0"/>
              <a:t>ток данного двигателя может достигать 850 А, а пуск затягивается на десятки секунд.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Для демпфирования пусковых токов асинхронного двигателя дымососа необходима </a:t>
            </a:r>
            <a:r>
              <a:rPr lang="ru-RU" sz="1800" dirty="0"/>
              <a:t>СНЭ мощностью </a:t>
            </a:r>
            <a:r>
              <a:rPr lang="ru-RU" sz="1800" dirty="0" smtClean="0"/>
              <a:t>560-600 </a:t>
            </a:r>
            <a:r>
              <a:rPr lang="ru-RU" sz="1800" dirty="0"/>
              <a:t>кВА и энергоемкостью около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8</a:t>
            </a:r>
            <a:r>
              <a:rPr lang="ru-RU" sz="1800" dirty="0" smtClean="0"/>
              <a:t> </a:t>
            </a:r>
            <a:r>
              <a:rPr lang="ru-RU" sz="1800" dirty="0"/>
              <a:t>кВт·ч.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21098" y="0"/>
            <a:ext cx="845535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9pPr>
          </a:lstStyle>
          <a:p>
            <a:pPr algn="l"/>
            <a:r>
              <a:rPr lang="ru-RU" sz="2400" kern="0" dirty="0">
                <a:solidFill>
                  <a:schemeClr val="bg1"/>
                </a:solidFill>
              </a:rPr>
              <a:t>3</a:t>
            </a:r>
            <a:r>
              <a:rPr lang="ru-RU" sz="2400" kern="0" dirty="0" smtClean="0">
                <a:solidFill>
                  <a:schemeClr val="bg1"/>
                </a:solidFill>
              </a:rPr>
              <a:t>. ПРИМЕНЕНИЕ СНЭ В КОГЕНЕРАЦИОННОЙ КОТЕЛЬНОЙ</a:t>
            </a:r>
            <a:endParaRPr lang="ru-RU" sz="2400" kern="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3608" y="545182"/>
            <a:ext cx="7221565" cy="5762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3.4. Выбор параметров системы накопления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216" y="980728"/>
            <a:ext cx="8438256" cy="15121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/>
              <a:t>Для ограничения перегрузки генератора необходимо рассмотреть и проанализировать нагрузку потребителей, подключенных к шинам данного генератора (рис. ). В моменты времени, когда мощность нагрузки номинальной мощности генератора (500 кВт) в работу должна вступать система накопления электроэнергии исключающая возможность перегруза генератора.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21098" y="0"/>
            <a:ext cx="845535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9pPr>
          </a:lstStyle>
          <a:p>
            <a:pPr algn="l"/>
            <a:r>
              <a:rPr lang="ru-RU" sz="2400" kern="0" dirty="0">
                <a:solidFill>
                  <a:schemeClr val="bg1"/>
                </a:solidFill>
              </a:rPr>
              <a:t>3</a:t>
            </a:r>
            <a:r>
              <a:rPr lang="ru-RU" sz="2400" kern="0" dirty="0" smtClean="0">
                <a:solidFill>
                  <a:schemeClr val="bg1"/>
                </a:solidFill>
              </a:rPr>
              <a:t>. ПРИМЕНЕНИЕ СНЭ В КОГЕНЕРАЦИОННОЙ КОТЕЛЬНОЙ</a:t>
            </a:r>
            <a:endParaRPr lang="ru-RU" sz="2400" kern="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3608" y="545182"/>
            <a:ext cx="7221565" cy="5762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3.4. Выбор параметров системы накопления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95536" y="5445224"/>
            <a:ext cx="843825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/>
              <a:t>Для ограничения пиковой мощности нагрузки необходимы следующие параметры СНЭ: мощность - 80 кВА; энергоемкость 100 кВт·ч.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5013176"/>
            <a:ext cx="40446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/>
              <a:t>Рисунок 11. График нагрузки собственных нужд котельной</a:t>
            </a:r>
            <a:endParaRPr lang="ru-RU" sz="12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397511"/>
              </p:ext>
            </p:extLst>
          </p:nvPr>
        </p:nvGraphicFramePr>
        <p:xfrm>
          <a:off x="1430687" y="2519841"/>
          <a:ext cx="5970710" cy="249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60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353053" cy="20162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Чтобы обеспечить выполнение трех требований необходима система накопления электроэнергии мощностью 600 кВА и энергоемкостью 100 кВт·ч. Ориентировочная стоимость выбранной системы составляет 8.5 млн. руб.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Выбранный для данных целей накопитель может выполнять функцию резервирования, а так же поддерживает качество электроэнергии на должном уровне (в соответствие ГОСТ 32144-2013).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21098" y="0"/>
            <a:ext cx="845535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9pPr>
          </a:lstStyle>
          <a:p>
            <a:pPr algn="l"/>
            <a:r>
              <a:rPr lang="ru-RU" sz="2400" kern="0" dirty="0">
                <a:solidFill>
                  <a:schemeClr val="bg1"/>
                </a:solidFill>
              </a:rPr>
              <a:t>3</a:t>
            </a:r>
            <a:r>
              <a:rPr lang="ru-RU" sz="2400" kern="0" dirty="0" smtClean="0">
                <a:solidFill>
                  <a:schemeClr val="bg1"/>
                </a:solidFill>
              </a:rPr>
              <a:t>. ПРИМЕНЕНИЕ СНЭ В КОГЕНЕРАЦИОННОЙ КОТЕЛЬНОЙ</a:t>
            </a:r>
            <a:endParaRPr lang="ru-RU" sz="2400" kern="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545182"/>
            <a:ext cx="7221565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smtClean="0">
                <a:solidFill>
                  <a:schemeClr val="tx1"/>
                </a:solidFill>
              </a:rPr>
              <a:t>3.4. Выбор параметров системы накопления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64" y="2824974"/>
            <a:ext cx="3337047" cy="2618634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4144404" y="4146545"/>
            <a:ext cx="164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Контейнер, степень защиты </a:t>
            </a:r>
            <a:r>
              <a:rPr lang="en-US" sz="12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IP54</a:t>
            </a:r>
            <a:endParaRPr lang="ru-RU" sz="1200" i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8562" y="5428995"/>
            <a:ext cx="204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Система распределения </a:t>
            </a:r>
          </a:p>
          <a:p>
            <a:pPr algn="ctr"/>
            <a:r>
              <a:rPr lang="ru-RU" sz="12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учёта электрической энергии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9411" y="3061441"/>
            <a:ext cx="1453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Силовой преобразователь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40352" y="5571438"/>
            <a:ext cx="1414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Аккумуляторная батарея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79973" y="3281050"/>
            <a:ext cx="1207694" cy="2308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950491" y="4364805"/>
            <a:ext cx="499819" cy="104412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8265173" y="4539491"/>
            <a:ext cx="233508" cy="103194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652120" y="4264290"/>
            <a:ext cx="663823" cy="17282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/>
          </p:cNvSpPr>
          <p:nvPr/>
        </p:nvSpPr>
        <p:spPr bwMode="auto">
          <a:xfrm>
            <a:off x="5354900" y="6140237"/>
            <a:ext cx="3082170" cy="38620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1100" dirty="0" smtClean="0">
                <a:latin typeface="Century Gothic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Рисунок 12. СНЭ в контейнерном исполнении (150 кВА, 150 кВт·ч)</a:t>
            </a:r>
            <a:endParaRPr lang="ru-RU" sz="1100" dirty="0">
              <a:latin typeface="Century Gothic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95537" y="2834806"/>
            <a:ext cx="3748868" cy="3372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/>
              <a:t>Функции СНЭ: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Сглаживать резкие </a:t>
            </a:r>
            <a:r>
              <a:rPr lang="ru-RU" sz="1600" dirty="0" err="1" smtClean="0"/>
              <a:t>набросы</a:t>
            </a:r>
            <a:r>
              <a:rPr lang="ru-RU" sz="1600" dirty="0" smtClean="0"/>
              <a:t> и сбросы активной и реактивной мощности (поддерживая частоту и напряжение)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err="1" smtClean="0"/>
              <a:t>симметрировать</a:t>
            </a:r>
            <a:r>
              <a:rPr lang="ru-RU" sz="1600" dirty="0" smtClean="0"/>
              <a:t> нагрузку (снижая дополнительные потери электроэнергии);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выступать в качестве источника реактивной мощности;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ограничивать перегруз генератора;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резервирование электропитания.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22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2455"/>
            <a:ext cx="8229600" cy="653143"/>
          </a:xfrm>
        </p:spPr>
        <p:txBody>
          <a:bodyPr/>
          <a:lstStyle/>
          <a:p>
            <a:r>
              <a:rPr lang="ru-RU" dirty="0" smtClean="0"/>
              <a:t>4. Экономическое обоснование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6886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 оценке экономического эффекта от применения когенерационной котельной в расходную часть отнесем затраты на приобретение и установку </a:t>
            </a:r>
            <a:r>
              <a:rPr lang="ru-RU" sz="1800" dirty="0" err="1" smtClean="0"/>
              <a:t>паровинтовой</a:t>
            </a:r>
            <a:r>
              <a:rPr lang="ru-RU" sz="1800" dirty="0" smtClean="0"/>
              <a:t> машины и системы накопления электроэнергии, а так же дополнительный расход газа на производство электроэнергии. Доходная часть – экономия на покупку электроэнергии. Считаем, что рост цен на энергоносители сопоставим с ежегодной инфляцией.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r>
              <a:rPr lang="ru-RU" sz="1800" dirty="0" smtClean="0"/>
              <a:t>Расчетный срок окупаемости составляет порядка 4 лет. На конец срока службы данной установки (20 лет) сальдо денежных потоков  данного проекта составляет порядка 100 млн. руб.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68273"/>
              </p:ext>
            </p:extLst>
          </p:nvPr>
        </p:nvGraphicFramePr>
        <p:xfrm>
          <a:off x="1475656" y="2589287"/>
          <a:ext cx="604867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23928" y="4841296"/>
            <a:ext cx="1585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/>
              <a:t>Рисунок 13. Дымосос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61569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426"/>
            <a:ext cx="5904655" cy="504254"/>
          </a:xfrm>
        </p:spPr>
        <p:txBody>
          <a:bodyPr/>
          <a:lstStyle/>
          <a:p>
            <a:r>
              <a:rPr lang="ru-RU" sz="2400" dirty="0" smtClean="0"/>
              <a:t>5. ЗАКЛЮЧЕНИЕ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08912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Установка системы накопления электроэнергии является мероприятием, позволяющим избавиться от ряда негативных особенностей работы автономной системы электроснабжения, позволяя: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П</a:t>
            </a:r>
            <a:r>
              <a:rPr lang="ru-RU" sz="1800" dirty="0" smtClean="0"/>
              <a:t>овысить энергетическую эффективность станции;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у</a:t>
            </a:r>
            <a:r>
              <a:rPr lang="ru-RU" sz="1800" dirty="0" smtClean="0"/>
              <a:t>меньшить установленную мощность генераторов;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dirty="0" smtClean="0"/>
              <a:t>осуществить переход из работы от электросети в автономный режим;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п</a:t>
            </a:r>
            <a:r>
              <a:rPr lang="ru-RU" sz="1800" dirty="0" smtClean="0"/>
              <a:t>оддержать требуемое качество электроэнергии;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о</a:t>
            </a:r>
            <a:r>
              <a:rPr lang="ru-RU" sz="1800" dirty="0" smtClean="0"/>
              <a:t>беспечить установку горячим и аварийным резервом;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dirty="0"/>
              <a:t>у</a:t>
            </a:r>
            <a:r>
              <a:rPr lang="ru-RU" sz="1800" dirty="0" smtClean="0"/>
              <a:t>меньшить потерю электроэнергии в распределительной электросети.</a:t>
            </a:r>
          </a:p>
          <a:p>
            <a:pPr marL="0" lvl="1" indent="0">
              <a:buNone/>
            </a:pPr>
            <a:r>
              <a:rPr lang="ru-RU" sz="2000" dirty="0" smtClean="0"/>
              <a:t>Помимо технологических эффектов модернизация котельной до когенерационной с применением системы накопления электроэнергии является экономически оправданным мероприятием (срок окупаемости порядка 4 лет). </a:t>
            </a:r>
            <a:endParaRPr lang="ru-RU" sz="2000" dirty="0"/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СПРАВКА О КОМПАНИИ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196" y="620688"/>
            <a:ext cx="8640960" cy="5849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«Системы Постоянного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ока» »,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г. Новосибирск: разработка и производство систем преобразования и  распределения электрической энергии; входит в группу компаний 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Ольдам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компаний (ГК) «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Ольдам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1992 года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занимается разработкой, проектированием,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поставкой и сервисным обслуживанием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 бесперебойного питания переменного и постоянного тока для предприятий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электроэнергетики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нефтегазовой отрасли, железнодорожного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транспорта, промышленности;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ГК «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Ольдам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входят:</a:t>
            </a:r>
          </a:p>
          <a:p>
            <a:pPr marL="709200" lvl="1" indent="-180000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Ольдам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», г. Москва: инжиниринговая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компания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области проектирования и реализации комплексных проектов бесперебойного электропитания; предприятие имеет региональные филиалы в городах Санкт-Петербург, Нижний Новгород, Екатеринбург, Новосибирск; </a:t>
            </a:r>
          </a:p>
          <a:p>
            <a:pPr marL="709200" lvl="1" indent="-180000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«Новгородская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аккумуляторная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компания», г. Великий Новгород: разработка и производство промышленных свинцово-кислотных аккумуляторов;</a:t>
            </a:r>
          </a:p>
          <a:p>
            <a:pPr marL="709200" lvl="1" indent="-18000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«Системы Постоянного Тока, г. Новосибирск;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сотрудников ГК «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Ольдам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более 150 человек;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развития: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исследования, разработки, организация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высокотехнологического производства  современных типов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свинцово-кислотных промышленных аккумуляторов, систем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бесперебойного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питания и накопления электрической энергии; систем распределения электрической энергии постоянного и переменного тока; инфраструктурные проекты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области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малой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энергетики. Компания  имеет  патенты на собственные разработки по направлениям основной деятельности.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2286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526"/>
            <a:ext cx="6429375" cy="576262"/>
          </a:xfrm>
        </p:spPr>
        <p:txBody>
          <a:bodyPr/>
          <a:lstStyle/>
          <a:p>
            <a:r>
              <a:rPr lang="ru-RU" sz="2400" dirty="0" smtClean="0"/>
              <a:t>ОГЛАВЛЕНИЕ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6840760" cy="532765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Clr>
                <a:srgbClr val="D91919"/>
              </a:buClr>
              <a:buFont typeface="+mj-lt"/>
              <a:buAutoNum type="arabicPeriod"/>
            </a:pPr>
            <a:r>
              <a:rPr lang="ru-RU" b="1" dirty="0" smtClean="0"/>
              <a:t>Постановка задачи</a:t>
            </a:r>
          </a:p>
          <a:p>
            <a:pPr marL="514350" indent="-514350">
              <a:spcBef>
                <a:spcPts val="1200"/>
              </a:spcBef>
              <a:buClr>
                <a:srgbClr val="D91919"/>
              </a:buClr>
              <a:buFont typeface="+mj-lt"/>
              <a:buAutoNum type="arabicPeriod"/>
            </a:pPr>
            <a:r>
              <a:rPr lang="ru-RU" b="1" dirty="0" err="1" smtClean="0"/>
              <a:t>Когенерационные</a:t>
            </a:r>
            <a:r>
              <a:rPr lang="ru-RU" b="1" dirty="0" smtClean="0"/>
              <a:t> установки</a:t>
            </a:r>
          </a:p>
          <a:p>
            <a:pPr marL="514350" indent="-514350">
              <a:spcBef>
                <a:spcPts val="1200"/>
              </a:spcBef>
              <a:buClr>
                <a:srgbClr val="D91919"/>
              </a:buClr>
              <a:buFont typeface="+mj-lt"/>
              <a:buAutoNum type="arabicPeriod"/>
            </a:pPr>
            <a:r>
              <a:rPr lang="ru-RU" b="1" dirty="0" smtClean="0"/>
              <a:t>Применение системы накопления электроэнергии (СНЭ) в когенерационной котельной</a:t>
            </a:r>
          </a:p>
          <a:p>
            <a:pPr marL="514350" indent="-514350">
              <a:spcBef>
                <a:spcPts val="1200"/>
              </a:spcBef>
              <a:buClr>
                <a:srgbClr val="D91919"/>
              </a:buClr>
              <a:buFont typeface="+mj-lt"/>
              <a:buAutoNum type="arabicPeriod"/>
            </a:pPr>
            <a:r>
              <a:rPr lang="ru-RU" b="1" dirty="0" smtClean="0"/>
              <a:t>Экономическое обоснование</a:t>
            </a:r>
          </a:p>
          <a:p>
            <a:pPr marL="514350" indent="-514350">
              <a:spcBef>
                <a:spcPts val="1200"/>
              </a:spcBef>
              <a:buClr>
                <a:srgbClr val="D91919"/>
              </a:buClr>
              <a:buFont typeface="+mj-lt"/>
              <a:buAutoNum type="arabicPeriod"/>
            </a:pPr>
            <a:r>
              <a:rPr lang="ru-RU" b="1" dirty="0" smtClean="0"/>
              <a:t>Заключение</a:t>
            </a:r>
          </a:p>
          <a:p>
            <a:pPr marL="514350" indent="-514350">
              <a:spcBef>
                <a:spcPts val="1200"/>
              </a:spcBef>
              <a:buClr>
                <a:srgbClr val="D91919"/>
              </a:buClr>
              <a:buFont typeface="+mj-lt"/>
              <a:buAutoNum type="arabicPeriod"/>
            </a:pPr>
            <a:r>
              <a:rPr lang="ru-RU" b="1" dirty="0"/>
              <a:t>Справка о </a:t>
            </a:r>
            <a:r>
              <a:rPr lang="ru-RU" b="1" dirty="0" smtClean="0"/>
              <a:t>компании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endParaRPr lang="ru-RU" b="1" dirty="0" smtClean="0"/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ПРИГЛАШАЕМ К СОТРУДНИЧЕСТВУ!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 eaLnBrk="0" hangingPunct="0"/>
            <a:r>
              <a:rPr lang="ru-RU" b="1" dirty="0">
                <a:latin typeface="Century Gothic" pitchFamily="34" charset="0"/>
              </a:rPr>
              <a:t>ООО «Системы Постоянного Тока»</a:t>
            </a:r>
          </a:p>
          <a:p>
            <a:pPr algn="ctr" eaLnBrk="0" hangingPunct="0"/>
            <a:r>
              <a:rPr lang="en-US" b="1" dirty="0">
                <a:latin typeface="Century Gothic" pitchFamily="34" charset="0"/>
              </a:rPr>
              <a:t>www.</a:t>
            </a:r>
            <a:r>
              <a:rPr lang="ru-RU" b="1" dirty="0" err="1">
                <a:latin typeface="Century Gothic" pitchFamily="34" charset="0"/>
              </a:rPr>
              <a:t>systemct</a:t>
            </a:r>
            <a:r>
              <a:rPr lang="en-US" b="1" dirty="0">
                <a:latin typeface="Century Gothic" pitchFamily="34" charset="0"/>
              </a:rPr>
              <a:t>.</a:t>
            </a:r>
            <a:r>
              <a:rPr lang="en-US" b="1" dirty="0" err="1">
                <a:latin typeface="Century Gothic" pitchFamily="34" charset="0"/>
              </a:rPr>
              <a:t>ru</a:t>
            </a:r>
            <a:endParaRPr lang="en-US" b="1" dirty="0">
              <a:latin typeface="Century Gothic" pitchFamily="34" charset="0"/>
            </a:endParaRPr>
          </a:p>
          <a:p>
            <a:pPr algn="ctr" eaLnBrk="0" hangingPunct="0"/>
            <a:r>
              <a:rPr lang="en-US" b="1" dirty="0">
                <a:latin typeface="Century Gothic" pitchFamily="34" charset="0"/>
              </a:rPr>
              <a:t>(</a:t>
            </a:r>
            <a:r>
              <a:rPr lang="ru-RU" b="1" dirty="0">
                <a:latin typeface="Century Gothic" pitchFamily="34" charset="0"/>
              </a:rPr>
              <a:t>383</a:t>
            </a:r>
            <a:r>
              <a:rPr lang="en-US" b="1" dirty="0">
                <a:latin typeface="Century Gothic" pitchFamily="34" charset="0"/>
              </a:rPr>
              <a:t>) </a:t>
            </a:r>
            <a:r>
              <a:rPr lang="ru-RU" b="1" dirty="0">
                <a:latin typeface="Century Gothic" pitchFamily="34" charset="0"/>
              </a:rPr>
              <a:t>227 82 </a:t>
            </a:r>
            <a:r>
              <a:rPr lang="en-US" b="1" dirty="0">
                <a:latin typeface="Century Gothic" pitchFamily="34" charset="0"/>
              </a:rPr>
              <a:t>72</a:t>
            </a:r>
            <a:r>
              <a:rPr lang="ru-RU" b="1" dirty="0">
                <a:latin typeface="Century Gothic" pitchFamily="34" charset="0"/>
              </a:rPr>
              <a:t>, 227 82 71</a:t>
            </a:r>
          </a:p>
          <a:p>
            <a:endParaRPr lang="ru-RU" dirty="0"/>
          </a:p>
        </p:txBody>
      </p:sp>
      <p:pic>
        <p:nvPicPr>
          <p:cNvPr id="6" name="Picture 2" descr="C:\Users\OBBadaev\Pictures\3777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2483768" y="2204864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3178" y="627856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800" smtClean="0"/>
              <a:t>20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0987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860032" y="692696"/>
            <a:ext cx="4104581" cy="5832648"/>
          </a:xfrm>
        </p:spPr>
        <p:txBody>
          <a:bodyPr>
            <a:normAutofit fontScale="92500" lnSpcReduction="20000"/>
          </a:bodyPr>
          <a:lstStyle/>
          <a:p>
            <a:pPr marL="0" indent="0" eaLnBrk="0" hangingPunct="0">
              <a:buNone/>
            </a:pPr>
            <a:r>
              <a:rPr lang="ru-RU" sz="1600" dirty="0"/>
              <a:t>Отпуск тепла от котельных города составил в 2014 г. 5098,4 тыс. Гкал, в </a:t>
            </a:r>
            <a:r>
              <a:rPr lang="ru-RU" sz="1600" dirty="0" err="1"/>
              <a:t>т.ч</a:t>
            </a:r>
            <a:r>
              <a:rPr lang="ru-RU" sz="1600" dirty="0"/>
              <a:t>.:</a:t>
            </a:r>
          </a:p>
          <a:p>
            <a:pPr marL="285750" lvl="0" indent="-285750" eaLnBrk="0" hangingPunct="0">
              <a:buClr>
                <a:srgbClr val="D91919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локальными  котельными АО «СИБЭКО»– 1477,9 тыс. Гкал или 29% от общего отпуска котельными города;</a:t>
            </a:r>
          </a:p>
          <a:p>
            <a:pPr marL="285750" lvl="0" indent="-285750" eaLnBrk="0" hangingPunct="0">
              <a:buClr>
                <a:srgbClr val="D91919"/>
              </a:buClr>
              <a:buFont typeface="Wingdings" panose="05000000000000000000" pitchFamily="2" charset="2"/>
              <a:buChar char="§"/>
            </a:pPr>
            <a:r>
              <a:rPr lang="ru-RU" sz="1600" dirty="0"/>
              <a:t>прочими ведомственными котельными – 3620,5 тыс. Гкал или 71% от общего отпуска котельными города.</a:t>
            </a:r>
          </a:p>
          <a:p>
            <a:pPr marL="0" indent="0">
              <a:buNone/>
            </a:pPr>
            <a:r>
              <a:rPr lang="ru-RU" sz="1600" dirty="0"/>
              <a:t>Доля установленной мощности котельных, работающих на газе, составляет 81,9 %</a:t>
            </a:r>
            <a:r>
              <a:rPr lang="ru-RU" sz="1600" dirty="0" smtClean="0"/>
              <a:t>, </a:t>
            </a:r>
            <a:r>
              <a:rPr lang="ru-RU" sz="1600" dirty="0"/>
              <a:t>угольных котельных - 15,2 % от общей установленной мощности </a:t>
            </a:r>
            <a:r>
              <a:rPr lang="ru-RU" sz="1600" dirty="0" smtClean="0"/>
              <a:t>котельных, остальные – на жидком топливе (Рис. 1). 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ru-RU" sz="1400" dirty="0" smtClean="0"/>
              <a:t>Рисунок 1. Распределение котельных г. Новосибирска </a:t>
            </a:r>
            <a:r>
              <a:rPr lang="ru-RU" sz="1400" dirty="0"/>
              <a:t>по топливному </a:t>
            </a:r>
            <a:r>
              <a:rPr lang="ru-RU" sz="1400" dirty="0" smtClean="0"/>
              <a:t>режиму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745" y="638274"/>
            <a:ext cx="47525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Котельная</a:t>
            </a:r>
            <a:r>
              <a:rPr lang="ru-RU" sz="1500" dirty="0"/>
              <a:t> — к</a:t>
            </a:r>
            <a:r>
              <a:rPr lang="ru-RU" sz="1500" dirty="0" smtClean="0"/>
              <a:t>омплекс </a:t>
            </a:r>
            <a:r>
              <a:rPr lang="ru-RU" sz="1500" dirty="0"/>
              <a:t>зданий и сооружений, здание или помещения с котлом (</a:t>
            </a:r>
            <a:r>
              <a:rPr lang="ru-RU" sz="1500" dirty="0" err="1"/>
              <a:t>теплогенератором</a:t>
            </a:r>
            <a:r>
              <a:rPr lang="ru-RU" sz="1500" dirty="0"/>
              <a:t>) и вспомогательным технологическим оборудованием, предназначенными для выработки теплоты в целях </a:t>
            </a:r>
            <a:r>
              <a:rPr lang="ru-RU" sz="1500" dirty="0" smtClean="0"/>
              <a:t>теплоснабжения.</a:t>
            </a:r>
            <a:endParaRPr lang="ru-RU" sz="1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437" y="1884769"/>
            <a:ext cx="4572000" cy="47859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/>
              <a:t>По своему назначению котельные делятся на следующие группы: 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отопительные, предназначенные для теплоснабжения систем отопления, вентиляции, горячего водоснабжения жилых, общественных и других зданий; 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производственные, обеспечивающие паром и горячей водой технологические процессы промышленных предприятий; 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производственно-отопительные, обеспечивающие паром и горячей водой различных потребителей. </a:t>
            </a:r>
            <a:endParaRPr lang="ru-RU" sz="1500" dirty="0" smtClean="0"/>
          </a:p>
          <a:p>
            <a:r>
              <a:rPr lang="ru-RU" sz="1500" dirty="0"/>
              <a:t>По мощности котельных: 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крупные котельные (выше 20 Гкал/ч); 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средние котельные (от 10 до 20 Гкал/ч); 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малые котельные (от 5 до 10 Гкал/ч); 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индивидуальные котельные (менее 5 Гкал/ч).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500" dirty="0"/>
          </a:p>
        </p:txBody>
      </p:sp>
      <p:pic>
        <p:nvPicPr>
          <p:cNvPr id="14" name="Рисунок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61" y="3284984"/>
            <a:ext cx="3960440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70151" y="0"/>
            <a:ext cx="64293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9pPr>
          </a:lstStyle>
          <a:p>
            <a:pPr algn="l"/>
            <a:r>
              <a:rPr lang="ru-RU" sz="2400" kern="0" dirty="0" smtClean="0">
                <a:solidFill>
                  <a:schemeClr val="bg1"/>
                </a:solidFill>
              </a:rPr>
              <a:t>1. ПОСТАНОВКА ЗАДАЧИ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429375" cy="504254"/>
          </a:xfrm>
        </p:spPr>
        <p:txBody>
          <a:bodyPr/>
          <a:lstStyle/>
          <a:p>
            <a:r>
              <a:rPr lang="ru-RU" dirty="0" smtClean="0"/>
              <a:t>1.1. Электрическая нагрузка котельных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628940"/>
            <a:ext cx="5040559" cy="596841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500" dirty="0"/>
              <a:t>Теплоснабжение города является существенной нагрузкой </a:t>
            </a:r>
            <a:r>
              <a:rPr lang="ru-RU" sz="1500" dirty="0" smtClean="0"/>
              <a:t>для электрической сети. </a:t>
            </a:r>
            <a:r>
              <a:rPr lang="ru-RU" sz="1500" dirty="0"/>
              <a:t>Средний расход электрической энергии на производство тепловой энергии </a:t>
            </a:r>
            <a:r>
              <a:rPr lang="ru-RU" sz="1500" dirty="0" smtClean="0"/>
              <a:t>составляет </a:t>
            </a:r>
            <a:r>
              <a:rPr lang="ru-RU" sz="1500" dirty="0"/>
              <a:t>около 40 </a:t>
            </a:r>
            <a:r>
              <a:rPr lang="ru-RU" sz="1500" dirty="0" err="1"/>
              <a:t>кВт·ч</a:t>
            </a:r>
            <a:r>
              <a:rPr lang="ru-RU" sz="1500" dirty="0"/>
              <a:t>/Гкал. </a:t>
            </a:r>
            <a:r>
              <a:rPr lang="ru-RU" sz="1500" dirty="0" smtClean="0"/>
              <a:t>Продолжительность </a:t>
            </a:r>
            <a:r>
              <a:rPr lang="ru-RU" sz="1500" dirty="0"/>
              <a:t>отопительного сезона порядка 8 месяцев (с октября по апрель включительно), или около 5800 </a:t>
            </a:r>
            <a:r>
              <a:rPr lang="ru-RU" sz="1500" dirty="0" smtClean="0"/>
              <a:t>часов, суммарный отпуск тепла - </a:t>
            </a:r>
            <a:r>
              <a:rPr lang="ru-RU" sz="1500" dirty="0"/>
              <a:t>5100 тыс. Гкал. С</a:t>
            </a:r>
            <a:r>
              <a:rPr lang="ru-RU" sz="1500" dirty="0" smtClean="0"/>
              <a:t>уммарная </a:t>
            </a:r>
            <a:r>
              <a:rPr lang="ru-RU" sz="1500" dirty="0"/>
              <a:t>электрическая мощность </a:t>
            </a:r>
            <a:r>
              <a:rPr lang="ru-RU" sz="1500" dirty="0" smtClean="0"/>
              <a:t>котельных </a:t>
            </a:r>
            <a:r>
              <a:rPr lang="ru-RU" sz="1500" dirty="0"/>
              <a:t>города </a:t>
            </a:r>
            <a:r>
              <a:rPr lang="ru-RU" sz="1500" dirty="0" smtClean="0"/>
              <a:t>составляет в среднем </a:t>
            </a:r>
            <a:r>
              <a:rPr lang="ru-RU" sz="1500" dirty="0"/>
              <a:t>35 МВт </a:t>
            </a:r>
            <a:r>
              <a:rPr lang="ru-RU" sz="1500" dirty="0" smtClean="0"/>
              <a:t>(очевидно</a:t>
            </a:r>
            <a:r>
              <a:rPr lang="ru-RU" sz="1500" dirty="0"/>
              <a:t>, что на эту величину влияют множество переменных, и достоверное значение пиковой мощности получить расчетным путем пока не предоставляется </a:t>
            </a:r>
            <a:r>
              <a:rPr lang="ru-RU" sz="1500" dirty="0" smtClean="0"/>
              <a:t>возможным). </a:t>
            </a:r>
            <a:r>
              <a:rPr lang="ru-RU" sz="1500" dirty="0"/>
              <a:t>С </a:t>
            </a:r>
            <a:r>
              <a:rPr lang="ru-RU" sz="1500" dirty="0" smtClean="0"/>
              <a:t>большой вероятностью </a:t>
            </a:r>
            <a:r>
              <a:rPr lang="ru-RU" sz="1500" dirty="0"/>
              <a:t>можно предположить, что зимой нагрузка вполне может доходить до 50 МВт (а это </a:t>
            </a:r>
            <a:r>
              <a:rPr lang="ru-RU" sz="1500" dirty="0" smtClean="0"/>
              <a:t>15% от </a:t>
            </a:r>
            <a:r>
              <a:rPr lang="ru-RU" sz="1500" dirty="0"/>
              <a:t>установленной мощности ТЭЦ-2</a:t>
            </a:r>
            <a:r>
              <a:rPr lang="ru-RU" sz="1500" dirty="0" smtClean="0"/>
              <a:t>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500" dirty="0" smtClean="0"/>
              <a:t>Новосибирская </a:t>
            </a:r>
            <a:r>
              <a:rPr lang="ru-RU" sz="1500" dirty="0"/>
              <a:t>область является дефицитной энергосистемой и строительство новых источников электроэнергии на ближайшее время не запланировано. В связи с чем мероприятия, направленные на повышение энергоэффективности </a:t>
            </a:r>
            <a:r>
              <a:rPr lang="ru-RU" sz="1500" dirty="0" smtClean="0"/>
              <a:t>города, в </a:t>
            </a:r>
            <a:r>
              <a:rPr lang="ru-RU" sz="1500" dirty="0"/>
              <a:t>том числе в сфере </a:t>
            </a:r>
            <a:r>
              <a:rPr lang="ru-RU" sz="1500" dirty="0" smtClean="0"/>
              <a:t>ЖКХ, </a:t>
            </a:r>
            <a:r>
              <a:rPr lang="ru-RU" sz="1500" dirty="0"/>
              <a:t>являются приоритетными направлениями.</a:t>
            </a:r>
          </a:p>
          <a:p>
            <a:endParaRPr lang="ru-RU" sz="15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5220071" y="642911"/>
            <a:ext cx="3744417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600" kern="0" dirty="0" smtClean="0"/>
              <a:t>Собственные нужды котельных: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kern="0" dirty="0" smtClean="0"/>
              <a:t>Насосы (сетевые, циркуляционные, питательные и пр.);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kern="0" dirty="0"/>
              <a:t>д</a:t>
            </a:r>
            <a:r>
              <a:rPr lang="ru-RU" sz="1400" kern="0" dirty="0" smtClean="0"/>
              <a:t>ымососы (Рисунок 2);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kern="0" dirty="0" err="1"/>
              <a:t>в</a:t>
            </a:r>
            <a:r>
              <a:rPr lang="ru-RU" sz="1400" kern="0" dirty="0" err="1" smtClean="0"/>
              <a:t>оздухонагнетатели</a:t>
            </a:r>
            <a:r>
              <a:rPr lang="ru-RU" sz="1400" kern="0" dirty="0" smtClean="0"/>
              <a:t>;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kern="0" dirty="0"/>
              <a:t>о</a:t>
            </a:r>
            <a:r>
              <a:rPr lang="ru-RU" sz="1400" kern="0" dirty="0" smtClean="0"/>
              <a:t>свещение;</a:t>
            </a:r>
          </a:p>
          <a:p>
            <a:pPr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kern="0" dirty="0"/>
              <a:t>с</a:t>
            </a:r>
            <a:r>
              <a:rPr lang="ru-RU" sz="1400" kern="0" dirty="0" smtClean="0"/>
              <a:t>истема управления котельной и др.</a:t>
            </a:r>
          </a:p>
        </p:txBody>
      </p:sp>
      <p:pic>
        <p:nvPicPr>
          <p:cNvPr id="12" name="Picture 2" descr="C:\Users\vmelnikov\Desktop\dymosos_vdn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2808312" cy="226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96104" y="5949279"/>
            <a:ext cx="1507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/>
              <a:t>Рисунок 2. Дымосос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70151" y="0"/>
            <a:ext cx="64293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9pPr>
          </a:lstStyle>
          <a:p>
            <a:pPr algn="l"/>
            <a:r>
              <a:rPr lang="ru-RU" sz="2400" kern="0" dirty="0" smtClean="0">
                <a:solidFill>
                  <a:schemeClr val="bg1"/>
                </a:solidFill>
              </a:rPr>
              <a:t>1. ПОСТАНОВКА ЗАДАЧИ</a:t>
            </a:r>
            <a:endParaRPr lang="ru-RU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9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6429375" cy="576262"/>
          </a:xfrm>
        </p:spPr>
        <p:txBody>
          <a:bodyPr/>
          <a:lstStyle/>
          <a:p>
            <a:r>
              <a:rPr lang="ru-RU" sz="2400" dirty="0" smtClean="0"/>
              <a:t>2. КОГЕНЕРАЦИОННАЯ КОТЕЛЬНАЯ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3765499"/>
            <a:ext cx="4366483" cy="17498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ru-RU" sz="1600" dirty="0"/>
              <a:t>Возможно </a:t>
            </a:r>
            <a:r>
              <a:rPr lang="ru-RU" sz="1600" dirty="0" smtClean="0"/>
              <a:t>два </a:t>
            </a:r>
            <a:r>
              <a:rPr lang="ru-RU" sz="1600" dirty="0"/>
              <a:t>вида </a:t>
            </a:r>
            <a:r>
              <a:rPr lang="ru-RU" sz="1600" dirty="0" smtClean="0"/>
              <a:t>организации системы электроснабжения </a:t>
            </a:r>
            <a:r>
              <a:rPr lang="ru-RU" sz="1600" dirty="0"/>
              <a:t>когенерационной </a:t>
            </a:r>
            <a:r>
              <a:rPr lang="ru-RU" sz="1600" dirty="0" smtClean="0"/>
              <a:t>котельной:</a:t>
            </a:r>
          </a:p>
          <a:p>
            <a:pPr marL="285750" indent="-28575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Параллельный </a:t>
            </a:r>
            <a:r>
              <a:rPr lang="ru-RU" sz="1600" dirty="0"/>
              <a:t>режим работы с </a:t>
            </a:r>
            <a:r>
              <a:rPr lang="ru-RU" sz="1600" dirty="0" smtClean="0"/>
              <a:t>сетью (рис.4);</a:t>
            </a:r>
            <a:endParaRPr lang="ru-RU" sz="1600" dirty="0"/>
          </a:p>
          <a:p>
            <a:pPr marL="285750" indent="-28575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а</a:t>
            </a:r>
            <a:r>
              <a:rPr lang="ru-RU" sz="1600" dirty="0" smtClean="0"/>
              <a:t>втономный </a:t>
            </a:r>
            <a:r>
              <a:rPr lang="ru-RU" sz="1600" dirty="0"/>
              <a:t>режим </a:t>
            </a:r>
            <a:r>
              <a:rPr lang="ru-RU" sz="1600" dirty="0" smtClean="0"/>
              <a:t>работы (рис.5).</a:t>
            </a:r>
            <a:endParaRPr lang="ru-RU" sz="16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377422" y="740576"/>
            <a:ext cx="403854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600" kern="0" dirty="0" smtClean="0"/>
              <a:t>Снижение потребления электроэнергии котельными возможно за счет модернизации их до когенерационных (только для паровых котлов), путем установки генераторов, приводом которых могут являться различные установки (как пример - </a:t>
            </a:r>
            <a:r>
              <a:rPr lang="ru-RU" sz="1600" kern="0" dirty="0" err="1" smtClean="0"/>
              <a:t>паровинтовая</a:t>
            </a:r>
            <a:r>
              <a:rPr lang="ru-RU" sz="1600" kern="0" dirty="0" smtClean="0"/>
              <a:t> машина). Соотношение электрической энергии к тепловой для таких котельных варьируется от 10 до 20%.</a:t>
            </a:r>
          </a:p>
          <a:p>
            <a:pPr marL="0" indent="0">
              <a:buNone/>
            </a:pPr>
            <a:endParaRPr lang="ru-RU" sz="1400" kern="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707714"/>
            <a:ext cx="4464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sz="1600" kern="0" dirty="0"/>
              <a:t>Использование установок по выработке электроэнергии на котельных позволит добиться следующих </a:t>
            </a:r>
            <a:r>
              <a:rPr lang="ru-RU" sz="1600" kern="0" dirty="0" smtClean="0"/>
              <a:t>эффектов:</a:t>
            </a:r>
            <a:endParaRPr lang="ru-RU" sz="1600" kern="0" dirty="0"/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Снизить нагрузку </a:t>
            </a:r>
            <a:r>
              <a:rPr lang="ru-RU" sz="1600" dirty="0"/>
              <a:t>на городские электросети;</a:t>
            </a: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у</a:t>
            </a:r>
            <a:r>
              <a:rPr lang="ru-RU" sz="1600" dirty="0" smtClean="0"/>
              <a:t>меньшить </a:t>
            </a:r>
            <a:r>
              <a:rPr lang="ru-RU" sz="1600" dirty="0"/>
              <a:t>затраты на покупку электроэнергии;</a:t>
            </a: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у</a:t>
            </a:r>
            <a:r>
              <a:rPr lang="ru-RU" sz="1600" dirty="0" smtClean="0"/>
              <a:t>меньшить </a:t>
            </a:r>
            <a:r>
              <a:rPr lang="ru-RU" sz="1600" dirty="0"/>
              <a:t>загрузку устаревшего электрооборудования;</a:t>
            </a: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о</a:t>
            </a:r>
            <a:r>
              <a:rPr lang="ru-RU" sz="1600" dirty="0" smtClean="0"/>
              <a:t>беспечить высокую надежность </a:t>
            </a:r>
            <a:r>
              <a:rPr lang="ru-RU" sz="1600" dirty="0"/>
              <a:t>(</a:t>
            </a:r>
            <a:r>
              <a:rPr lang="ru-RU" sz="1600" dirty="0" smtClean="0"/>
              <a:t>безотказность) </a:t>
            </a:r>
            <a:r>
              <a:rPr lang="ru-RU" sz="1600" dirty="0"/>
              <a:t>электроснабжения котельных.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18" name="Picture 2" descr="C:\Users\vmelnikov\Desktop\Котельные\pvm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8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929" flipH="1">
            <a:off x="927367" y="3434840"/>
            <a:ext cx="2793570" cy="237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2266131" y="3695633"/>
            <a:ext cx="4014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67551" y="3482397"/>
            <a:ext cx="1103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Генератор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1276" y="567483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Паровая машина объемного расширения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835946" y="5394615"/>
            <a:ext cx="56075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238709" y="6254498"/>
            <a:ext cx="2525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/>
              <a:t>Рисунок 3. Паровинтовая установка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008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49" y="0"/>
            <a:ext cx="6429375" cy="576262"/>
          </a:xfrm>
        </p:spPr>
        <p:txBody>
          <a:bodyPr/>
          <a:lstStyle/>
          <a:p>
            <a:r>
              <a:rPr lang="ru-RU" sz="2400" dirty="0" smtClean="0"/>
              <a:t>2.1. Параллельный режим работы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517" y="692696"/>
            <a:ext cx="7302819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Параллельный режим работы генерирующего оборудования с внешней сетью имеет следующие особенности:</a:t>
            </a:r>
          </a:p>
          <a:p>
            <a:pPr marL="285750" indent="-285750">
              <a:buClr>
                <a:srgbClr val="D91919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Возможность </a:t>
            </a:r>
            <a:r>
              <a:rPr lang="ru-RU" sz="1400" dirty="0"/>
              <a:t>установки более дешевого асинхронного генератора </a:t>
            </a:r>
            <a:r>
              <a:rPr lang="ru-RU" sz="1400" dirty="0" smtClean="0"/>
              <a:t>вместо синхронного;</a:t>
            </a:r>
          </a:p>
          <a:p>
            <a:pPr marL="285750" indent="-285750">
              <a:buClr>
                <a:srgbClr val="D91919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всегда </a:t>
            </a:r>
            <a:r>
              <a:rPr lang="ru-RU" sz="1400" dirty="0"/>
              <a:t>поддерживается баланс </a:t>
            </a:r>
            <a:r>
              <a:rPr lang="ru-RU" sz="1400" dirty="0" smtClean="0"/>
              <a:t>мощности;</a:t>
            </a:r>
          </a:p>
          <a:p>
            <a:pPr marL="285750" indent="-285750">
              <a:buClr>
                <a:srgbClr val="D91919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обеспечивается </a:t>
            </a:r>
            <a:r>
              <a:rPr lang="ru-RU" sz="1400" dirty="0"/>
              <a:t>требуемое качество электроэнергии и надежность электроснабжения</a:t>
            </a:r>
            <a:r>
              <a:rPr lang="ru-RU" sz="1400" dirty="0" smtClean="0"/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201"/>
          <a:stretch/>
        </p:blipFill>
        <p:spPr bwMode="auto">
          <a:xfrm>
            <a:off x="1048029" y="2085342"/>
            <a:ext cx="7105650" cy="2639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1470" y="2382034"/>
            <a:ext cx="119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Котельная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80077" y="3132424"/>
            <a:ext cx="683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Котёл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64053" y="4017426"/>
            <a:ext cx="1424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Паровинтовая</a:t>
            </a:r>
            <a:endParaRPr lang="ru-RU" sz="1600" dirty="0"/>
          </a:p>
          <a:p>
            <a:pPr algn="ctr"/>
            <a:r>
              <a:rPr lang="ru-RU" sz="1600" dirty="0" smtClean="0"/>
              <a:t>машина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409903" y="2361242"/>
            <a:ext cx="1065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Генератор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54347" y="4161442"/>
            <a:ext cx="134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 smtClean="0"/>
              <a:t>Собственные</a:t>
            </a:r>
          </a:p>
          <a:p>
            <a:pPr algn="ctr">
              <a:lnSpc>
                <a:spcPct val="80000"/>
              </a:lnSpc>
            </a:pPr>
            <a:r>
              <a:rPr lang="ru-RU" sz="1200" dirty="0"/>
              <a:t>н</a:t>
            </a:r>
            <a:r>
              <a:rPr lang="ru-RU" sz="1200" dirty="0" smtClean="0"/>
              <a:t>ужды котельной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60597" y="3009314"/>
            <a:ext cx="1472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Единая</a:t>
            </a:r>
          </a:p>
          <a:p>
            <a:pPr algn="ctr"/>
            <a:r>
              <a:rPr lang="ru-RU" sz="1600" dirty="0" smtClean="0"/>
              <a:t>энергосистема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95900" y="4705399"/>
            <a:ext cx="34099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/>
              <a:t>Рисунок 4. Схема параллельного режима работы</a:t>
            </a:r>
            <a:endParaRPr lang="ru-RU" sz="12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57939" y="5075442"/>
            <a:ext cx="8234768" cy="10178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При обеспечении параллельной работы источников распределенной генерации </a:t>
            </a:r>
            <a:r>
              <a:rPr lang="ru-RU" sz="1600" dirty="0" err="1" smtClean="0"/>
              <a:t>потербителя</a:t>
            </a:r>
            <a:r>
              <a:rPr lang="ru-RU" sz="1600" dirty="0" smtClean="0"/>
              <a:t> с сетью главным условием такой работы является не допустить </a:t>
            </a:r>
            <a:r>
              <a:rPr lang="ru-RU" sz="1600" dirty="0" err="1" smtClean="0"/>
              <a:t>переток</a:t>
            </a:r>
            <a:r>
              <a:rPr lang="ru-RU" sz="1600" dirty="0" smtClean="0"/>
              <a:t> мощности от потребителя в единую энергосистему. С чем связаны трудности при реализации данных систем.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2592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45" y="2686243"/>
            <a:ext cx="5147151" cy="1896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95390"/>
            <a:ext cx="729373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600" dirty="0" smtClean="0"/>
              <a:t>Автономные системы электроснабжения имеют следующие особенности:</a:t>
            </a:r>
          </a:p>
          <a:p>
            <a:pPr marL="285750" indent="-285750">
              <a:spcBef>
                <a:spcPts val="300"/>
              </a:spcBef>
              <a:buClr>
                <a:srgbClr val="D91919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Сложность </a:t>
            </a:r>
            <a:r>
              <a:rPr lang="ru-RU" sz="1400" dirty="0"/>
              <a:t>поддержания баланса мощности;</a:t>
            </a:r>
          </a:p>
          <a:p>
            <a:pPr marL="36000" indent="-285750">
              <a:spcBef>
                <a:spcPts val="300"/>
              </a:spcBef>
              <a:buClr>
                <a:srgbClr val="D91919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сложность </a:t>
            </a:r>
            <a:r>
              <a:rPr lang="ru-RU" sz="1400" dirty="0"/>
              <a:t>поддержания качества электроэнергии;</a:t>
            </a:r>
          </a:p>
          <a:p>
            <a:pPr marL="285750" indent="-285750">
              <a:spcBef>
                <a:spcPts val="300"/>
              </a:spcBef>
              <a:buClr>
                <a:srgbClr val="D91919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сложность </a:t>
            </a:r>
            <a:r>
              <a:rPr lang="ru-RU" sz="1400" dirty="0"/>
              <a:t>обеспечения необходимой надежности (критерий </a:t>
            </a:r>
            <a:r>
              <a:rPr lang="en-US" sz="1400" dirty="0"/>
              <a:t>n-1</a:t>
            </a:r>
            <a:r>
              <a:rPr lang="ru-RU" sz="1400" dirty="0"/>
              <a:t>)</a:t>
            </a:r>
            <a:r>
              <a:rPr lang="en-US" sz="1400" dirty="0"/>
              <a:t>;</a:t>
            </a:r>
          </a:p>
          <a:p>
            <a:pPr marL="285750" indent="-285750">
              <a:spcBef>
                <a:spcPts val="300"/>
              </a:spcBef>
              <a:buClr>
                <a:srgbClr val="D91919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необходимость </a:t>
            </a:r>
            <a:r>
              <a:rPr lang="ru-RU" sz="1400" dirty="0"/>
              <a:t>выбора повышенной установленной мощности генерирующего оборудования;</a:t>
            </a:r>
          </a:p>
          <a:p>
            <a:pPr marL="285750" indent="-285750">
              <a:spcBef>
                <a:spcPts val="300"/>
              </a:spcBef>
              <a:buClr>
                <a:srgbClr val="D91919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генерирующее </a:t>
            </a:r>
            <a:r>
              <a:rPr lang="ru-RU" sz="1400" dirty="0"/>
              <a:t>оборудования большинство времени работает не в зоне максимума КПД;</a:t>
            </a:r>
          </a:p>
          <a:p>
            <a:pPr marL="285750" indent="-285750">
              <a:spcBef>
                <a:spcPts val="300"/>
              </a:spcBef>
              <a:buClr>
                <a:srgbClr val="D91919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проблема </a:t>
            </a:r>
            <a:r>
              <a:rPr lang="ru-RU" sz="1400" dirty="0"/>
              <a:t>холодного запуска котельной, при работе генерирующего оборудования от пара.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67545" y="4869160"/>
            <a:ext cx="835292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1600" kern="0" dirty="0" smtClean="0"/>
              <a:t>Параллельный режим работы имеет неоспоримое преимущество, но в связи с тем, что подключение к сети источников распределенной генерации несет в себе значительные трудности</a:t>
            </a:r>
            <a:r>
              <a:rPr lang="en-US" sz="1600" kern="0" dirty="0" smtClean="0"/>
              <a:t>. </a:t>
            </a:r>
            <a:r>
              <a:rPr lang="ru-RU" sz="1600" kern="0" dirty="0" smtClean="0"/>
              <a:t>Наиболее возможным является вариант работы котельной, оборудованной собственным источником электроэнергии, в островном режиме.  Использование </a:t>
            </a:r>
            <a:r>
              <a:rPr lang="ru-RU" sz="1600" b="1" kern="0" dirty="0" smtClean="0"/>
              <a:t>систем накопления электроэнергии (СНЭ) </a:t>
            </a:r>
            <a:r>
              <a:rPr lang="ru-RU" sz="1600" kern="0" dirty="0" smtClean="0"/>
              <a:t>позволит избавиться от большого количества недостатков системы электроснабжения, работающей автономно.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195736" y="2708920"/>
            <a:ext cx="4961162" cy="1800200"/>
            <a:chOff x="1831275" y="4473731"/>
            <a:chExt cx="4961162" cy="1800200"/>
          </a:xfrm>
        </p:grpSpPr>
        <p:sp>
          <p:nvSpPr>
            <p:cNvPr id="9" name="TextBox 8"/>
            <p:cNvSpPr txBox="1"/>
            <p:nvPr/>
          </p:nvSpPr>
          <p:spPr>
            <a:xfrm>
              <a:off x="1831275" y="4536447"/>
              <a:ext cx="1109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Котельная</a:t>
              </a:r>
              <a:endParaRPr lang="ru-RU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4732" y="5102058"/>
              <a:ext cx="6186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Котёл</a:t>
              </a:r>
              <a:endParaRPr lang="ru-RU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51654" y="5812266"/>
              <a:ext cx="1115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Паровинтовая</a:t>
              </a:r>
              <a:endParaRPr lang="ru-RU" sz="1200" dirty="0"/>
            </a:p>
            <a:p>
              <a:pPr algn="ctr"/>
              <a:r>
                <a:rPr lang="ru-RU" sz="1200" dirty="0" smtClean="0"/>
                <a:t>машина</a:t>
              </a:r>
              <a:endParaRPr lang="ru-RU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43983" y="4473731"/>
              <a:ext cx="956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Генератор</a:t>
              </a:r>
              <a:endParaRPr lang="ru-RU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14838" y="5841883"/>
              <a:ext cx="104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1200" dirty="0" smtClean="0"/>
                <a:t>Собственные</a:t>
              </a:r>
            </a:p>
            <a:p>
              <a:pPr algn="ctr">
                <a:lnSpc>
                  <a:spcPct val="80000"/>
                </a:lnSpc>
              </a:pPr>
              <a:r>
                <a:rPr lang="ru-RU" sz="1200" dirty="0" smtClean="0"/>
                <a:t>нужды</a:t>
              </a:r>
              <a:endParaRPr lang="ru-RU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9707" y="5050956"/>
              <a:ext cx="1072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dirty="0" smtClean="0"/>
                <a:t>Единая</a:t>
              </a:r>
            </a:p>
            <a:p>
              <a:pPr algn="ctr"/>
              <a:r>
                <a:rPr lang="ru-RU" sz="1100" dirty="0" smtClean="0"/>
                <a:t>энергосистема</a:t>
              </a:r>
              <a:endParaRPr lang="ru-RU" sz="110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666499" y="4561383"/>
            <a:ext cx="32736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/>
              <a:t>Рисунок </a:t>
            </a:r>
            <a:r>
              <a:rPr lang="ru-RU" sz="1200" kern="0" dirty="0"/>
              <a:t>5</a:t>
            </a:r>
            <a:r>
              <a:rPr lang="ru-RU" sz="1200" kern="0" dirty="0" smtClean="0"/>
              <a:t>. Схема автономного режима работы</a:t>
            </a:r>
            <a:endParaRPr lang="ru-RU" sz="1200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58849" y="0"/>
            <a:ext cx="6429375" cy="576262"/>
          </a:xfrm>
        </p:spPr>
        <p:txBody>
          <a:bodyPr/>
          <a:lstStyle/>
          <a:p>
            <a:r>
              <a:rPr lang="ru-RU" sz="2400" dirty="0" smtClean="0"/>
              <a:t>2.2. Автономный режим работы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790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 со стрелками влево/вправо 9"/>
          <p:cNvSpPr/>
          <p:nvPr/>
        </p:nvSpPr>
        <p:spPr>
          <a:xfrm>
            <a:off x="4813102" y="4927789"/>
            <a:ext cx="3275812" cy="338654"/>
          </a:xfrm>
          <a:prstGeom prst="leftRight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Электроэнергия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613" y="599107"/>
            <a:ext cx="3958227" cy="5998245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ru-RU" sz="1600" dirty="0"/>
              <a:t>Возможные эффекты от применения </a:t>
            </a:r>
            <a:r>
              <a:rPr lang="ru-RU" sz="1600" dirty="0" smtClean="0"/>
              <a:t>СНЭ:</a:t>
            </a:r>
            <a:endParaRPr lang="ru-RU" sz="1600" dirty="0"/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Возможность установки </a:t>
            </a:r>
            <a:r>
              <a:rPr lang="ru-RU" sz="1400" dirty="0" smtClean="0"/>
              <a:t>генерирующего оборудования меньшей </a:t>
            </a:r>
            <a:r>
              <a:rPr lang="ru-RU" sz="1400" dirty="0"/>
              <a:t>мощности при неоднородной нагрузке;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п</a:t>
            </a:r>
            <a:r>
              <a:rPr lang="ru-RU" sz="1400" dirty="0" smtClean="0"/>
              <a:t>оддержание </a:t>
            </a:r>
            <a:r>
              <a:rPr lang="ru-RU" sz="1400" dirty="0"/>
              <a:t>баланса активной и реактивной мощности</a:t>
            </a:r>
            <a:r>
              <a:rPr lang="ru-RU" sz="1400" dirty="0" smtClean="0"/>
              <a:t>;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обеспечение оптимальной загрузки генератора;</a:t>
            </a:r>
            <a:endParaRPr lang="ru-RU" sz="1400" dirty="0"/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п</a:t>
            </a:r>
            <a:r>
              <a:rPr lang="ru-RU" sz="1400" dirty="0" smtClean="0"/>
              <a:t>овышение </a:t>
            </a:r>
            <a:r>
              <a:rPr lang="ru-RU" sz="1400" dirty="0"/>
              <a:t>стабильности работы генератора;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обеспечение потребителей </a:t>
            </a:r>
            <a:r>
              <a:rPr lang="ru-RU" sz="1400" dirty="0"/>
              <a:t>бесперебойным </a:t>
            </a:r>
            <a:r>
              <a:rPr lang="ru-RU" sz="1400" dirty="0" smtClean="0"/>
              <a:t>питанием в течение расчетного количества </a:t>
            </a:r>
            <a:r>
              <a:rPr lang="ru-RU" sz="1400" dirty="0"/>
              <a:t>времени при выходе генератора из работы;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п</a:t>
            </a:r>
            <a:r>
              <a:rPr lang="ru-RU" sz="1400" dirty="0" smtClean="0"/>
              <a:t>окрытие </a:t>
            </a:r>
            <a:r>
              <a:rPr lang="ru-RU" sz="1400" dirty="0"/>
              <a:t>пусковых мощностей электронасосов;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п</a:t>
            </a:r>
            <a:r>
              <a:rPr lang="ru-RU" sz="1400" dirty="0" smtClean="0"/>
              <a:t>оддержание </a:t>
            </a:r>
            <a:r>
              <a:rPr lang="ru-RU" sz="1400" dirty="0"/>
              <a:t>необходимого качества электроэнергии;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о</a:t>
            </a:r>
            <a:r>
              <a:rPr lang="ru-RU" sz="1400" dirty="0" smtClean="0"/>
              <a:t>существление </a:t>
            </a:r>
            <a:r>
              <a:rPr lang="ru-RU" sz="1400" dirty="0"/>
              <a:t>плавной загрузки генератора при переходе из режима работы от внешней сети в автономный </a:t>
            </a:r>
            <a:r>
              <a:rPr lang="ru-RU" sz="1400" dirty="0" smtClean="0"/>
              <a:t>режим;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не допускает обратный </a:t>
            </a:r>
            <a:r>
              <a:rPr lang="ru-RU" sz="1400" dirty="0" err="1" smtClean="0"/>
              <a:t>переток</a:t>
            </a:r>
            <a:r>
              <a:rPr lang="ru-RU" sz="1400" dirty="0" smtClean="0"/>
              <a:t> мощности в энергосистему (при параллельной схеме подключения).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 smtClean="0"/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72118" y="2636912"/>
            <a:ext cx="1557779" cy="880123"/>
          </a:xfrm>
          <a:prstGeom prst="rect">
            <a:avLst/>
          </a:prstGeom>
          <a:noFill/>
          <a:ln>
            <a:solidFill>
              <a:srgbClr val="07656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Система управления</a:t>
            </a: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7762706" y="3227634"/>
            <a:ext cx="1114935" cy="38273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Генератор</a:t>
            </a:r>
            <a:endParaRPr lang="ru-RU" sz="16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0122" y="4022333"/>
            <a:ext cx="1299162" cy="8208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Аккумуляторная батарея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78314" y="4022333"/>
            <a:ext cx="1368152" cy="8208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Преобразователь напряжения</a:t>
            </a:r>
          </a:p>
        </p:txBody>
      </p:sp>
      <p:cxnSp>
        <p:nvCxnSpPr>
          <p:cNvPr id="8" name="Прямая соединительная линия 7"/>
          <p:cNvCxnSpPr>
            <a:stCxn id="6" idx="3"/>
            <a:endCxn id="7" idx="1"/>
          </p:cNvCxnSpPr>
          <p:nvPr/>
        </p:nvCxnSpPr>
        <p:spPr>
          <a:xfrm flipV="1">
            <a:off x="5349284" y="4432750"/>
            <a:ext cx="42903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Заголовок 1"/>
          <p:cNvSpPr>
            <a:spLocks/>
          </p:cNvSpPr>
          <p:nvPr/>
        </p:nvSpPr>
        <p:spPr bwMode="auto">
          <a:xfrm>
            <a:off x="7823123" y="5259160"/>
            <a:ext cx="1116275" cy="35523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Нагрузка</a:t>
            </a:r>
            <a:endParaRPr lang="ru-RU" sz="16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>
            <a:stCxn id="7" idx="3"/>
            <a:endCxn id="17" idx="1"/>
          </p:cNvCxnSpPr>
          <p:nvPr/>
        </p:nvCxnSpPr>
        <p:spPr>
          <a:xfrm flipV="1">
            <a:off x="7146466" y="4420350"/>
            <a:ext cx="376467" cy="1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381261" y="3652139"/>
            <a:ext cx="546" cy="3701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2"/>
            <a:endCxn id="7" idx="0"/>
          </p:cNvCxnSpPr>
          <p:nvPr/>
        </p:nvCxnSpPr>
        <p:spPr>
          <a:xfrm>
            <a:off x="6451008" y="3517035"/>
            <a:ext cx="11382" cy="50529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699658" y="3582355"/>
            <a:ext cx="1294680" cy="40731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7" idx="0"/>
          </p:cNvCxnSpPr>
          <p:nvPr/>
        </p:nvCxnSpPr>
        <p:spPr>
          <a:xfrm>
            <a:off x="6930442" y="3582355"/>
            <a:ext cx="1340362" cy="43997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381261" y="4814981"/>
            <a:ext cx="546" cy="4514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522933" y="4022333"/>
            <a:ext cx="1495741" cy="7960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Распределительное устройство</a:t>
            </a:r>
          </a:p>
        </p:txBody>
      </p:sp>
      <p:sp>
        <p:nvSpPr>
          <p:cNvPr id="76" name="Объект 2"/>
          <p:cNvSpPr txBox="1">
            <a:spLocks/>
          </p:cNvSpPr>
          <p:nvPr/>
        </p:nvSpPr>
        <p:spPr bwMode="auto">
          <a:xfrm>
            <a:off x="4174840" y="588474"/>
            <a:ext cx="488744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ru-RU" sz="1600" kern="0" dirty="0" smtClean="0"/>
              <a:t>Требования к системам накопления электроэнергии (СНЭ):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kern="0" dirty="0"/>
              <a:t>«Сглаживание» пиков мощности;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kern="0" dirty="0"/>
              <a:t>о</a:t>
            </a:r>
            <a:r>
              <a:rPr lang="ru-RU" sz="1400" kern="0" dirty="0" smtClean="0"/>
              <a:t>беспечение автономной энергосистемы «горячим» резервом мощности;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kern="0" dirty="0" smtClean="0"/>
              <a:t>возможность </a:t>
            </a:r>
            <a:r>
              <a:rPr lang="ru-RU" sz="1400" kern="0" dirty="0"/>
              <a:t>симметрирования нагрузки;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kern="0" dirty="0" smtClean="0"/>
              <a:t>компенсация реактивной мощности.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kern="0" dirty="0" smtClean="0"/>
          </a:p>
          <a:p>
            <a:pPr marL="0" indent="0">
              <a:buFontTx/>
              <a:buNone/>
            </a:pPr>
            <a:endParaRPr lang="ru-RU" sz="1600" kern="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21098" y="0"/>
            <a:ext cx="845535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9pPr>
          </a:lstStyle>
          <a:p>
            <a:pPr algn="l"/>
            <a:r>
              <a:rPr lang="ru-RU" sz="2400" kern="0" dirty="0">
                <a:solidFill>
                  <a:schemeClr val="bg1"/>
                </a:solidFill>
              </a:rPr>
              <a:t>3</a:t>
            </a:r>
            <a:r>
              <a:rPr lang="ru-RU" sz="2400" kern="0" dirty="0" smtClean="0">
                <a:solidFill>
                  <a:schemeClr val="bg1"/>
                </a:solidFill>
              </a:rPr>
              <a:t>. ПРИМЕНЕНИЕ СНЭ В КОГЕНЕРАЦИОННОЙ КОТЕЛЬНОЙ</a:t>
            </a:r>
            <a:endParaRPr lang="ru-RU" sz="2400" kern="0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00854" y="5559623"/>
            <a:ext cx="3859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kern="0" dirty="0" smtClean="0"/>
              <a:t>Рисунок </a:t>
            </a:r>
            <a:r>
              <a:rPr lang="ru-RU" sz="1200" kern="0" dirty="0"/>
              <a:t>6</a:t>
            </a:r>
            <a:r>
              <a:rPr lang="ru-RU" sz="1200" kern="0" dirty="0" smtClean="0"/>
              <a:t>. Условная схема взаимодействия накопителя с системой электроснабжения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615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76262"/>
            <a:ext cx="8172400" cy="33245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1"/>
                </a:solidFill>
              </a:rPr>
              <a:t>.1. Котельная производственного предприятия г. Новосибирск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0476"/>
              </p:ext>
            </p:extLst>
          </p:nvPr>
        </p:nvGraphicFramePr>
        <p:xfrm>
          <a:off x="560344" y="1447191"/>
          <a:ext cx="7632849" cy="25247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61585"/>
                <a:gridCol w="1328205"/>
                <a:gridCol w="2043674"/>
                <a:gridCol w="1999385"/>
              </a:tblGrid>
              <a:tr h="1781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Нагрузка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Мощность, кВт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Примечание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51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Сетевой насос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315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в работе</a:t>
                      </a:r>
                      <a:endParaRPr lang="ru-RU" sz="1200" dirty="0"/>
                    </a:p>
                  </a:txBody>
                  <a:tcPr/>
                </a:tc>
              </a:tr>
              <a:tr h="2996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Сетевой насос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24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Дымосос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55-75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Поддув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30-55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1181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Конденсатный насос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1429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Вытяжная вентиляция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1429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Повысительный</a:t>
                      </a:r>
                      <a:r>
                        <a:rPr lang="ru-RU" sz="1200" dirty="0" smtClean="0"/>
                        <a:t> насос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11-15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Для нужд завода</a:t>
                      </a:r>
                      <a:endParaRPr lang="ru-RU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Освещение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83671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котельной установлено шесть паровых котлов производительностью от 6,5 до 14 Гкал/ч. В летнее время в работе находится один котел, в зимнее – два.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21098" y="0"/>
            <a:ext cx="845535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Courier New" pitchFamily="49" charset="0"/>
              </a:defRPr>
            </a:lvl9pPr>
          </a:lstStyle>
          <a:p>
            <a:pPr algn="l"/>
            <a:r>
              <a:rPr lang="ru-RU" sz="2400" kern="0" dirty="0">
                <a:solidFill>
                  <a:schemeClr val="bg1"/>
                </a:solidFill>
              </a:rPr>
              <a:t>3</a:t>
            </a:r>
            <a:r>
              <a:rPr lang="ru-RU" sz="2400" kern="0" dirty="0" smtClean="0">
                <a:solidFill>
                  <a:schemeClr val="bg1"/>
                </a:solidFill>
              </a:rPr>
              <a:t>. ПРИМЕНЕНИЕ СНЭ В КОГЕНЕРАЦИОННОЙ КОТЕЛЬНОЙ</a:t>
            </a:r>
            <a:endParaRPr lang="ru-RU" sz="2400" kern="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39752" y="6320353"/>
            <a:ext cx="4620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kern="0" dirty="0" smtClean="0"/>
              <a:t>Рисунок </a:t>
            </a:r>
            <a:r>
              <a:rPr lang="ru-RU" sz="1200" kern="0" dirty="0"/>
              <a:t>7</a:t>
            </a:r>
            <a:r>
              <a:rPr lang="ru-RU" sz="1200" kern="0" dirty="0" smtClean="0"/>
              <a:t>. Суточный график нагрузки собственных нужд котельной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40388" y="40050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осуществления анализа целесообразности применения СНЭ будет рассматриваться установка в данную котельную источника собственной генерации (ПВМ) мощностью 500 кВт. Анализироваться для простоты будет только летний режим работы (зимний отличается большими тепловыми нагрузками и включением дополнительного котла).</a:t>
            </a:r>
            <a:endParaRPr lang="ru-RU" sz="1600" dirty="0"/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855810"/>
              </p:ext>
            </p:extLst>
          </p:nvPr>
        </p:nvGraphicFramePr>
        <p:xfrm>
          <a:off x="1597806" y="5082282"/>
          <a:ext cx="6020396" cy="132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7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4796</TotalTime>
  <Words>2366</Words>
  <Application>Microsoft Office PowerPoint</Application>
  <PresentationFormat>Экран (4:3)</PresentationFormat>
  <Paragraphs>283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1_Тема1</vt:lpstr>
      <vt:lpstr>Повышение энергоэффективности и надежности когенерационных котельных</vt:lpstr>
      <vt:lpstr>ОГЛАВЛЕНИЕ</vt:lpstr>
      <vt:lpstr>Презентация PowerPoint</vt:lpstr>
      <vt:lpstr>1.1. Электрическая нагрузка котельных</vt:lpstr>
      <vt:lpstr>2. КОГЕНЕРАЦИОННАЯ КОТЕЛЬНАЯ</vt:lpstr>
      <vt:lpstr>2.1. Параллельный режим работы</vt:lpstr>
      <vt:lpstr>2.2. Автономный режим работы</vt:lpstr>
      <vt:lpstr>Презентация PowerPoint</vt:lpstr>
      <vt:lpstr>3.1. Котельная производственного предприятия г. Новосибирск</vt:lpstr>
      <vt:lpstr>Презентация PowerPoint</vt:lpstr>
      <vt:lpstr>Презентация PowerPoint</vt:lpstr>
      <vt:lpstr>Презентация PowerPoint</vt:lpstr>
      <vt:lpstr>3.4. Выбор параметров системы накопления</vt:lpstr>
      <vt:lpstr>3.4. Выбор параметров системы накопления</vt:lpstr>
      <vt:lpstr>3.4. Выбор параметров системы накопления</vt:lpstr>
      <vt:lpstr>Презентация PowerPoint</vt:lpstr>
      <vt:lpstr>4. Экономическое обоснование</vt:lpstr>
      <vt:lpstr>5. ЗАКЛЮЧЕНИЕ</vt:lpstr>
      <vt:lpstr>6. СПРАВКА О КОМПАНИИ</vt:lpstr>
      <vt:lpstr>ПРИГЛАШАЕМ К СОТРУДНИЧЕСТВУ!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Мельников Викентий Дмитриевич</dc:creator>
  <cp:lastModifiedBy>Мельников Викентий Дмитриевич</cp:lastModifiedBy>
  <cp:revision>265</cp:revision>
  <cp:lastPrinted>2016-10-06T03:06:48Z</cp:lastPrinted>
  <dcterms:created xsi:type="dcterms:W3CDTF">2016-09-15T01:28:14Z</dcterms:created>
  <dcterms:modified xsi:type="dcterms:W3CDTF">2016-12-08T06:51:19Z</dcterms:modified>
</cp:coreProperties>
</file>